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57" r:id="rId4"/>
  </p:sldMasterIdLst>
  <p:notesMasterIdLst>
    <p:notesMasterId r:id="rId38"/>
  </p:notesMasterIdLst>
  <p:handoutMasterIdLst>
    <p:handoutMasterId r:id="rId39"/>
  </p:handoutMasterIdLst>
  <p:sldIdLst>
    <p:sldId id="283" r:id="rId5"/>
    <p:sldId id="2147482348" r:id="rId6"/>
    <p:sldId id="2147482326" r:id="rId7"/>
    <p:sldId id="2147482620" r:id="rId8"/>
    <p:sldId id="2147482643" r:id="rId9"/>
    <p:sldId id="2147482646" r:id="rId10"/>
    <p:sldId id="2147482648" r:id="rId11"/>
    <p:sldId id="2147482649" r:id="rId12"/>
    <p:sldId id="2147482653" r:id="rId13"/>
    <p:sldId id="2147482382" r:id="rId14"/>
    <p:sldId id="2147482383" r:id="rId15"/>
    <p:sldId id="2147482385" r:id="rId16"/>
    <p:sldId id="2147482626" r:id="rId17"/>
    <p:sldId id="2147482405" r:id="rId18"/>
    <p:sldId id="2147482645" r:id="rId19"/>
    <p:sldId id="2147482650" r:id="rId20"/>
    <p:sldId id="2147482651" r:id="rId21"/>
    <p:sldId id="2147482652" r:id="rId22"/>
    <p:sldId id="2147482350" r:id="rId23"/>
    <p:sldId id="2147482407" r:id="rId24"/>
    <p:sldId id="2147482377" r:id="rId25"/>
    <p:sldId id="2147482616" r:id="rId26"/>
    <p:sldId id="2147482617" r:id="rId27"/>
    <p:sldId id="2147482388" r:id="rId28"/>
    <p:sldId id="2147482390" r:id="rId29"/>
    <p:sldId id="2147482392" r:id="rId30"/>
    <p:sldId id="2147482401" r:id="rId31"/>
    <p:sldId id="2147482394" r:id="rId32"/>
    <p:sldId id="2147482395" r:id="rId33"/>
    <p:sldId id="2147482396" r:id="rId34"/>
    <p:sldId id="2147482391" r:id="rId35"/>
    <p:sldId id="2147482602" r:id="rId36"/>
    <p:sldId id="2147482606" r:id="rId37"/>
  </p:sldIdLst>
  <p:sldSz cx="12192000" cy="6858000"/>
  <p:notesSz cx="6735763" cy="9866313"/>
  <p:custDataLst>
    <p:tags r:id="rId4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開示レポートフォーマット" id="{853600DA-F5EC-4221-8CFA-7A7A077D074F}">
          <p14:sldIdLst>
            <p14:sldId id="283"/>
            <p14:sldId id="2147482348"/>
            <p14:sldId id="2147482326"/>
            <p14:sldId id="2147482620"/>
            <p14:sldId id="2147482643"/>
            <p14:sldId id="2147482646"/>
            <p14:sldId id="2147482648"/>
            <p14:sldId id="2147482649"/>
            <p14:sldId id="2147482653"/>
            <p14:sldId id="2147482382"/>
            <p14:sldId id="2147482383"/>
            <p14:sldId id="2147482385"/>
            <p14:sldId id="2147482626"/>
            <p14:sldId id="2147482405"/>
            <p14:sldId id="2147482645"/>
            <p14:sldId id="2147482650"/>
            <p14:sldId id="2147482651"/>
            <p14:sldId id="2147482652"/>
            <p14:sldId id="2147482350"/>
            <p14:sldId id="2147482407"/>
            <p14:sldId id="2147482377"/>
            <p14:sldId id="2147482616"/>
            <p14:sldId id="2147482617"/>
            <p14:sldId id="2147482388"/>
            <p14:sldId id="2147482390"/>
            <p14:sldId id="2147482392"/>
            <p14:sldId id="2147482401"/>
            <p14:sldId id="2147482394"/>
            <p14:sldId id="2147482395"/>
            <p14:sldId id="2147482396"/>
            <p14:sldId id="2147482391"/>
            <p14:sldId id="2147482602"/>
            <p14:sldId id="2147482606"/>
          </p14:sldIdLst>
        </p14:section>
        <p14:section name="表紙のオプション" id="{092774D4-ADDE-43EF-AA96-8BE41EE3DEF4}">
          <p14:sldIdLst/>
        </p14:section>
      </p14:sectionLst>
    </p:ext>
    <p:ext uri="{EFAFB233-063F-42B5-8137-9DF3F51BA10A}">
      <p15:sldGuideLst xmlns:p15="http://schemas.microsoft.com/office/powerpoint/2012/main">
        <p15:guide id="6" orient="horz" pos="2160" userDrawn="1">
          <p15:clr>
            <a:srgbClr val="A4A3A4"/>
          </p15:clr>
        </p15:guide>
        <p15:guide id="8" orient="horz" pos="1071" userDrawn="1">
          <p15:clr>
            <a:srgbClr val="A4A3A4"/>
          </p15:clr>
        </p15:guide>
        <p15:guide id="10"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0D3"/>
    <a:srgbClr val="FFC000"/>
    <a:srgbClr val="FFEBAB"/>
    <a:srgbClr val="59BB81"/>
    <a:srgbClr val="D5EBE4"/>
    <a:srgbClr val="0086AE"/>
    <a:srgbClr val="CAE1FC"/>
    <a:srgbClr val="2E2E38"/>
    <a:srgbClr val="BB1162"/>
    <a:srgbClr val="AB2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rgbClr val="00000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rgbClr val="00000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rgbClr val="00000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rgbClr val="000000"/>
        </a:fontRef>
        <a:schemeClr val="bg1"/>
      </a:tcTxStyle>
      <a:tcStyle>
        <a:tcBdr/>
        <a:fillRef idx="1">
          <a:schemeClr val="tx1"/>
        </a:fillRef>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78" autoAdjust="0"/>
    <p:restoredTop sz="94660"/>
  </p:normalViewPr>
  <p:slideViewPr>
    <p:cSldViewPr snapToGrid="0">
      <p:cViewPr varScale="1">
        <p:scale>
          <a:sx n="66" d="100"/>
          <a:sy n="66" d="100"/>
        </p:scale>
        <p:origin x="284" y="40"/>
      </p:cViewPr>
      <p:guideLst>
        <p:guide orient="horz" pos="2160"/>
        <p:guide orient="horz" pos="1071"/>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2" name="ヘッダー プレースホルダー 1"/>
          <p:cNvSpPr>
            <a:spLocks noGrp="1"/>
          </p:cNvSpPr>
          <p:nvPr>
            <p:ph type="hdr" sz="quarter"/>
          </p:nvPr>
        </p:nvSpPr>
        <p:spPr>
          <a:xfrm>
            <a:off x="5" y="0"/>
            <a:ext cx="2919413" cy="495300"/>
          </a:xfrm>
          <a:prstGeom prst="rect">
            <a:avLst/>
          </a:prstGeom>
        </p:spPr>
        <p:txBody>
          <a:bodyPr vert="horz" lIns="91400" tIns="45698" rIns="91400" bIns="45698" rtlCol="0"/>
          <a:lstStyle>
            <a:lvl1pPr algn="l">
              <a:defRPr sz="1200"/>
            </a:lvl1pPr>
          </a:lstStyle>
          <a:p>
            <a:endParaRPr kumimoji="1" lang="ja-JP" altLang="en-US"/>
          </a:p>
        </p:txBody>
      </p:sp>
      <p:sp>
        <p:nvSpPr>
          <p:cNvPr id="1113" name="日付プレースホルダー 2"/>
          <p:cNvSpPr>
            <a:spLocks noGrp="1"/>
          </p:cNvSpPr>
          <p:nvPr>
            <p:ph type="dt" sz="quarter" idx="1"/>
          </p:nvPr>
        </p:nvSpPr>
        <p:spPr>
          <a:xfrm>
            <a:off x="3814763" y="0"/>
            <a:ext cx="2919412" cy="495300"/>
          </a:xfrm>
          <a:prstGeom prst="rect">
            <a:avLst/>
          </a:prstGeom>
        </p:spPr>
        <p:txBody>
          <a:bodyPr vert="horz" lIns="91400" tIns="45698" rIns="91400" bIns="45698" rtlCol="0"/>
          <a:lstStyle>
            <a:lvl1pPr algn="r">
              <a:defRPr sz="1200"/>
            </a:lvl1pPr>
          </a:lstStyle>
          <a:p>
            <a:fld id="{99F0E0B9-7366-4312-BE11-D9347DC87DAE}" type="datetimeFigureOut">
              <a:rPr kumimoji="1" lang="ja-JP" altLang="en-US" smtClean="0"/>
              <a:t>2026/2/28</a:t>
            </a:fld>
            <a:endParaRPr kumimoji="1" lang="ja-JP" altLang="en-US"/>
          </a:p>
        </p:txBody>
      </p:sp>
      <p:sp>
        <p:nvSpPr>
          <p:cNvPr id="1114" name="フッター プレースホルダー 3"/>
          <p:cNvSpPr>
            <a:spLocks noGrp="1"/>
          </p:cNvSpPr>
          <p:nvPr>
            <p:ph type="ftr" sz="quarter" idx="2"/>
          </p:nvPr>
        </p:nvSpPr>
        <p:spPr>
          <a:xfrm>
            <a:off x="5" y="9371014"/>
            <a:ext cx="2919413" cy="495300"/>
          </a:xfrm>
          <a:prstGeom prst="rect">
            <a:avLst/>
          </a:prstGeom>
        </p:spPr>
        <p:txBody>
          <a:bodyPr vert="horz" lIns="91400" tIns="45698" rIns="91400" bIns="45698" rtlCol="0" anchor="b"/>
          <a:lstStyle>
            <a:lvl1pPr algn="l">
              <a:defRPr sz="1200"/>
            </a:lvl1pPr>
          </a:lstStyle>
          <a:p>
            <a:endParaRPr kumimoji="1" lang="ja-JP" altLang="en-US"/>
          </a:p>
        </p:txBody>
      </p:sp>
      <p:sp>
        <p:nvSpPr>
          <p:cNvPr id="1115" name="スライド番号プレースホルダー 4"/>
          <p:cNvSpPr>
            <a:spLocks noGrp="1"/>
          </p:cNvSpPr>
          <p:nvPr>
            <p:ph type="sldNum" sz="quarter" idx="3"/>
          </p:nvPr>
        </p:nvSpPr>
        <p:spPr>
          <a:xfrm>
            <a:off x="3814763" y="9371014"/>
            <a:ext cx="2919412" cy="495300"/>
          </a:xfrm>
          <a:prstGeom prst="rect">
            <a:avLst/>
          </a:prstGeom>
        </p:spPr>
        <p:txBody>
          <a:bodyPr vert="horz" lIns="91400" tIns="45698" rIns="91400" bIns="45698" rtlCol="0" anchor="b"/>
          <a:lstStyle>
            <a:lvl1pPr algn="r">
              <a:defRPr sz="1200"/>
            </a:lvl1pPr>
          </a:lstStyle>
          <a:p>
            <a:fld id="{80D418F9-F4BC-46D6-B772-C00AA219E491}" type="slidenum">
              <a:rPr kumimoji="1" lang="ja-JP" altLang="en-US" smtClean="0"/>
              <a:t>‹#›</a:t>
            </a:fld>
            <a:endParaRPr kumimoji="1" lang="ja-JP" altLang="en-US"/>
          </a:p>
        </p:txBody>
      </p:sp>
    </p:spTree>
    <p:extLst>
      <p:ext uri="{BB962C8B-B14F-4D97-AF65-F5344CB8AC3E}">
        <p14:creationId xmlns:p14="http://schemas.microsoft.com/office/powerpoint/2010/main" val="27273506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07" userDrawn="1">
          <p15:clr>
            <a:srgbClr val="F26B43"/>
          </p15:clr>
        </p15:guide>
        <p15:guide id="2" pos="212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5" name="ヘッダー プレースホルダー 1"/>
          <p:cNvSpPr>
            <a:spLocks noGrp="1"/>
          </p:cNvSpPr>
          <p:nvPr>
            <p:ph type="hdr" sz="quarter"/>
          </p:nvPr>
        </p:nvSpPr>
        <p:spPr>
          <a:xfrm>
            <a:off x="5" y="0"/>
            <a:ext cx="2919413" cy="495300"/>
          </a:xfrm>
          <a:prstGeom prst="rect">
            <a:avLst/>
          </a:prstGeom>
        </p:spPr>
        <p:txBody>
          <a:bodyPr vert="horz" lIns="91400" tIns="45698" rIns="91400" bIns="45698" rtlCol="0"/>
          <a:lstStyle>
            <a:lvl1pPr algn="l">
              <a:defRPr sz="1200"/>
            </a:lvl1pPr>
          </a:lstStyle>
          <a:p>
            <a:endParaRPr kumimoji="1" lang="ja-JP" altLang="en-US"/>
          </a:p>
        </p:txBody>
      </p:sp>
      <p:sp>
        <p:nvSpPr>
          <p:cNvPr id="1106" name="日付プレースホルダー 2"/>
          <p:cNvSpPr>
            <a:spLocks noGrp="1"/>
          </p:cNvSpPr>
          <p:nvPr>
            <p:ph type="dt" idx="1"/>
          </p:nvPr>
        </p:nvSpPr>
        <p:spPr>
          <a:xfrm>
            <a:off x="3814763" y="0"/>
            <a:ext cx="2919412" cy="495300"/>
          </a:xfrm>
          <a:prstGeom prst="rect">
            <a:avLst/>
          </a:prstGeom>
        </p:spPr>
        <p:txBody>
          <a:bodyPr vert="horz" lIns="91400" tIns="45698" rIns="91400" bIns="45698" rtlCol="0"/>
          <a:lstStyle>
            <a:lvl1pPr algn="r">
              <a:defRPr sz="1200"/>
            </a:lvl1pPr>
          </a:lstStyle>
          <a:p>
            <a:fld id="{85D7AA44-CA4B-4D37-824A-FDFF4A84B99A}" type="datetimeFigureOut">
              <a:rPr kumimoji="1" lang="ja-JP" altLang="en-US" smtClean="0"/>
              <a:t>2026/2/28</a:t>
            </a:fld>
            <a:endParaRPr kumimoji="1" lang="ja-JP" altLang="en-US"/>
          </a:p>
        </p:txBody>
      </p:sp>
      <p:sp>
        <p:nvSpPr>
          <p:cNvPr id="1107" name="スライド イメージ プレースホルダー 3"/>
          <p:cNvSpPr>
            <a:spLocks noGrp="1" noRot="1" noChangeAspect="1"/>
          </p:cNvSpPr>
          <p:nvPr>
            <p:ph type="sldImg" idx="2"/>
          </p:nvPr>
        </p:nvSpPr>
        <p:spPr>
          <a:xfrm>
            <a:off x="411163" y="1233488"/>
            <a:ext cx="5913437" cy="3327400"/>
          </a:xfrm>
          <a:prstGeom prst="rect">
            <a:avLst/>
          </a:prstGeom>
          <a:noFill/>
          <a:ln w="12700">
            <a:solidFill>
              <a:prstClr val="black"/>
            </a:solidFill>
          </a:ln>
        </p:spPr>
        <p:txBody>
          <a:bodyPr vert="horz" lIns="91400" tIns="45698" rIns="91400" bIns="45698" rtlCol="0" anchor="ctr"/>
          <a:lstStyle/>
          <a:p>
            <a:endParaRPr lang="ja-JP" altLang="en-US"/>
          </a:p>
        </p:txBody>
      </p:sp>
      <p:sp>
        <p:nvSpPr>
          <p:cNvPr id="1108" name="ノート プレースホルダー 4"/>
          <p:cNvSpPr>
            <a:spLocks noGrp="1"/>
          </p:cNvSpPr>
          <p:nvPr>
            <p:ph type="body" sz="quarter" idx="3"/>
          </p:nvPr>
        </p:nvSpPr>
        <p:spPr>
          <a:xfrm>
            <a:off x="673100" y="4748214"/>
            <a:ext cx="5389564" cy="3884613"/>
          </a:xfrm>
          <a:prstGeom prst="rect">
            <a:avLst/>
          </a:prstGeom>
        </p:spPr>
        <p:txBody>
          <a:bodyPr vert="horz" lIns="91400" tIns="45698" rIns="91400" bIns="456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9" name="フッター プレースホルダー 5"/>
          <p:cNvSpPr>
            <a:spLocks noGrp="1"/>
          </p:cNvSpPr>
          <p:nvPr>
            <p:ph type="ftr" sz="quarter" idx="4"/>
          </p:nvPr>
        </p:nvSpPr>
        <p:spPr>
          <a:xfrm>
            <a:off x="5" y="9371014"/>
            <a:ext cx="2919413" cy="495300"/>
          </a:xfrm>
          <a:prstGeom prst="rect">
            <a:avLst/>
          </a:prstGeom>
        </p:spPr>
        <p:txBody>
          <a:bodyPr vert="horz" lIns="91400" tIns="45698" rIns="91400" bIns="45698" rtlCol="0" anchor="b"/>
          <a:lstStyle>
            <a:lvl1pPr algn="l">
              <a:defRPr sz="1200"/>
            </a:lvl1pPr>
          </a:lstStyle>
          <a:p>
            <a:endParaRPr kumimoji="1" lang="ja-JP" altLang="en-US"/>
          </a:p>
        </p:txBody>
      </p:sp>
      <p:sp>
        <p:nvSpPr>
          <p:cNvPr id="1110" name="スライド番号プレースホルダー 6"/>
          <p:cNvSpPr>
            <a:spLocks noGrp="1"/>
          </p:cNvSpPr>
          <p:nvPr>
            <p:ph type="sldNum" sz="quarter" idx="5"/>
          </p:nvPr>
        </p:nvSpPr>
        <p:spPr>
          <a:xfrm>
            <a:off x="3814763" y="9371014"/>
            <a:ext cx="2919412" cy="495300"/>
          </a:xfrm>
          <a:prstGeom prst="rect">
            <a:avLst/>
          </a:prstGeom>
        </p:spPr>
        <p:txBody>
          <a:bodyPr vert="horz" lIns="91400" tIns="45698" rIns="91400" bIns="45698" rtlCol="0" anchor="b"/>
          <a:lstStyle>
            <a:lvl1pPr algn="r">
              <a:defRPr sz="1200"/>
            </a:lvl1pPr>
          </a:lstStyle>
          <a:p>
            <a:fld id="{64D23413-02FE-4DC1-9FD0-53A34BBDAC18}" type="slidenum">
              <a:rPr kumimoji="1" lang="ja-JP" altLang="en-US" smtClean="0"/>
              <a:t>‹#›</a:t>
            </a:fld>
            <a:endParaRPr kumimoji="1" lang="ja-JP" altLang="en-US"/>
          </a:p>
        </p:txBody>
      </p:sp>
    </p:spTree>
    <p:extLst>
      <p:ext uri="{BB962C8B-B14F-4D97-AF65-F5344CB8AC3E}">
        <p14:creationId xmlns:p14="http://schemas.microsoft.com/office/powerpoint/2010/main" val="33689590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 name="スライド イメージ プレースホルダー 1"/>
          <p:cNvSpPr>
            <a:spLocks noGrp="1" noRot="1" noChangeAspect="1"/>
          </p:cNvSpPr>
          <p:nvPr>
            <p:ph type="sldImg"/>
          </p:nvPr>
        </p:nvSpPr>
        <p:spPr/>
      </p:sp>
      <p:sp>
        <p:nvSpPr>
          <p:cNvPr id="1370" name="ノート プレースホルダー 2"/>
          <p:cNvSpPr>
            <a:spLocks noGrp="1"/>
          </p:cNvSpPr>
          <p:nvPr>
            <p:ph type="body" idx="1"/>
          </p:nvPr>
        </p:nvSpPr>
        <p:spPr/>
        <p:txBody>
          <a:bodyPr/>
          <a:lstStyle/>
          <a:p>
            <a:endParaRPr kumimoji="1" lang="ja-JP" altLang="en-US"/>
          </a:p>
        </p:txBody>
      </p:sp>
      <p:sp>
        <p:nvSpPr>
          <p:cNvPr id="1371" name="スライド番号プレースホルダー 3"/>
          <p:cNvSpPr>
            <a:spLocks noGrp="1"/>
          </p:cNvSpPr>
          <p:nvPr>
            <p:ph type="sldNum" sz="quarter" idx="5"/>
          </p:nvPr>
        </p:nvSpPr>
        <p:spPr/>
        <p:txBody>
          <a:bodyPr/>
          <a:lstStyle/>
          <a:p>
            <a:fld id="{64D23413-02FE-4DC1-9FD0-53A34BBDAC18}" type="slidenum">
              <a:rPr kumimoji="1" lang="ja-JP" altLang="en-US" smtClean="0"/>
              <a:t>9</a:t>
            </a:fld>
            <a:endParaRPr kumimoji="1" lang="ja-JP" altLang="en-US"/>
          </a:p>
        </p:txBody>
      </p:sp>
    </p:spTree>
    <p:extLst>
      <p:ext uri="{BB962C8B-B14F-4D97-AF65-F5344CB8AC3E}">
        <p14:creationId xmlns:p14="http://schemas.microsoft.com/office/powerpoint/2010/main" val="32129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 name="スライド イメージ プレースホルダー 1"/>
          <p:cNvSpPr>
            <a:spLocks noGrp="1" noRot="1" noChangeAspect="1"/>
          </p:cNvSpPr>
          <p:nvPr>
            <p:ph type="sldImg"/>
          </p:nvPr>
        </p:nvSpPr>
        <p:spPr/>
      </p:sp>
      <p:sp>
        <p:nvSpPr>
          <p:cNvPr id="1401" name="ノート プレースホルダー 2"/>
          <p:cNvSpPr>
            <a:spLocks noGrp="1"/>
          </p:cNvSpPr>
          <p:nvPr>
            <p:ph type="body" idx="1"/>
          </p:nvPr>
        </p:nvSpPr>
        <p:spPr/>
        <p:txBody>
          <a:bodyPr/>
          <a:lstStyle/>
          <a:p>
            <a:endParaRPr kumimoji="1" lang="ja-JP" altLang="en-US" dirty="0"/>
          </a:p>
        </p:txBody>
      </p:sp>
      <p:sp>
        <p:nvSpPr>
          <p:cNvPr id="1402" name="スライド番号プレースホルダー 3"/>
          <p:cNvSpPr>
            <a:spLocks noGrp="1"/>
          </p:cNvSpPr>
          <p:nvPr>
            <p:ph type="sldNum" sz="quarter" idx="5"/>
          </p:nvPr>
        </p:nvSpPr>
        <p:spPr/>
        <p:txBody>
          <a:bodyPr/>
          <a:lstStyle/>
          <a:p>
            <a:fld id="{64D23413-02FE-4DC1-9FD0-53A34BBDAC18}" type="slidenum">
              <a:rPr kumimoji="1" lang="ja-JP" altLang="en-US" smtClean="0"/>
              <a:t>10</a:t>
            </a:fld>
            <a:endParaRPr kumimoji="1" lang="ja-JP" altLang="en-US"/>
          </a:p>
        </p:txBody>
      </p:sp>
    </p:spTree>
    <p:extLst>
      <p:ext uri="{BB962C8B-B14F-4D97-AF65-F5344CB8AC3E}">
        <p14:creationId xmlns:p14="http://schemas.microsoft.com/office/powerpoint/2010/main" val="6858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 name="スライド イメージ プレースホルダー 1"/>
          <p:cNvSpPr>
            <a:spLocks noGrp="1" noRot="1" noChangeAspect="1"/>
          </p:cNvSpPr>
          <p:nvPr>
            <p:ph type="sldImg"/>
          </p:nvPr>
        </p:nvSpPr>
        <p:spPr/>
      </p:sp>
      <p:sp>
        <p:nvSpPr>
          <p:cNvPr id="1428" name="ノート プレースホルダー 2"/>
          <p:cNvSpPr>
            <a:spLocks noGrp="1"/>
          </p:cNvSpPr>
          <p:nvPr>
            <p:ph type="body" idx="1"/>
          </p:nvPr>
        </p:nvSpPr>
        <p:spPr/>
        <p:txBody>
          <a:bodyPr/>
          <a:lstStyle/>
          <a:p>
            <a:endParaRPr kumimoji="1" lang="ja-JP" altLang="en-US"/>
          </a:p>
        </p:txBody>
      </p:sp>
      <p:sp>
        <p:nvSpPr>
          <p:cNvPr id="1429" name="スライド番号プレースホルダー 3"/>
          <p:cNvSpPr>
            <a:spLocks noGrp="1"/>
          </p:cNvSpPr>
          <p:nvPr>
            <p:ph type="sldNum" sz="quarter" idx="5"/>
          </p:nvPr>
        </p:nvSpPr>
        <p:spPr/>
        <p:txBody>
          <a:bodyPr/>
          <a:lstStyle/>
          <a:p>
            <a:fld id="{64D23413-02FE-4DC1-9FD0-53A34BBDAC18}" type="slidenum">
              <a:rPr kumimoji="1" lang="ja-JP" altLang="en-US" smtClean="0"/>
              <a:t>11</a:t>
            </a:fld>
            <a:endParaRPr kumimoji="1" lang="ja-JP" altLang="en-US"/>
          </a:p>
        </p:txBody>
      </p:sp>
    </p:spTree>
    <p:extLst>
      <p:ext uri="{BB962C8B-B14F-4D97-AF65-F5344CB8AC3E}">
        <p14:creationId xmlns:p14="http://schemas.microsoft.com/office/powerpoint/2010/main" val="812390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4" name="スライド イメージ プレースホルダー 1"/>
          <p:cNvSpPr>
            <a:spLocks noGrp="1" noRot="1" noChangeAspect="1"/>
          </p:cNvSpPr>
          <p:nvPr>
            <p:ph type="sldImg"/>
          </p:nvPr>
        </p:nvSpPr>
        <p:spPr/>
      </p:sp>
      <p:sp>
        <p:nvSpPr>
          <p:cNvPr id="2395" name="ノート プレースホルダー 2"/>
          <p:cNvSpPr>
            <a:spLocks noGrp="1"/>
          </p:cNvSpPr>
          <p:nvPr>
            <p:ph type="body" idx="1"/>
          </p:nvPr>
        </p:nvSpPr>
        <p:spPr/>
        <p:txBody>
          <a:bodyPr/>
          <a:lstStyle/>
          <a:p>
            <a:endParaRPr kumimoji="1" lang="ja-JP" altLang="en-US"/>
          </a:p>
        </p:txBody>
      </p:sp>
      <p:sp>
        <p:nvSpPr>
          <p:cNvPr id="2396" name="スライド番号プレースホルダー 3"/>
          <p:cNvSpPr>
            <a:spLocks noGrp="1"/>
          </p:cNvSpPr>
          <p:nvPr>
            <p:ph type="sldNum" sz="quarter" idx="5"/>
          </p:nvPr>
        </p:nvSpPr>
        <p:spPr/>
        <p:txBody>
          <a:bodyPr/>
          <a:lstStyle/>
          <a:p>
            <a:fld id="{64D23413-02FE-4DC1-9FD0-53A34BBDAC18}" type="slidenum">
              <a:rPr kumimoji="1" lang="ja-JP" altLang="en-US" smtClean="0"/>
              <a:t>30</a:t>
            </a:fld>
            <a:endParaRPr kumimoji="1" lang="ja-JP" altLang="en-US"/>
          </a:p>
        </p:txBody>
      </p:sp>
    </p:spTree>
    <p:extLst>
      <p:ext uri="{BB962C8B-B14F-4D97-AF65-F5344CB8AC3E}">
        <p14:creationId xmlns:p14="http://schemas.microsoft.com/office/powerpoint/2010/main" val="210616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32" name="Oval 5"/>
          <p:cNvSpPr>
            <a:spLocks noChangeAspect="1"/>
          </p:cNvSpPr>
          <p:nvPr userDrawn="1"/>
        </p:nvSpPr>
        <p:spPr>
          <a:xfrm>
            <a:off x="9797096" y="3840578"/>
            <a:ext cx="2192259" cy="2192259"/>
          </a:xfrm>
          <a:prstGeom prst="ellipse">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accent1">
                  <a:lumMod val="75000"/>
                </a:schemeClr>
              </a:solidFill>
            </a:endParaRPr>
          </a:p>
        </p:txBody>
      </p:sp>
      <p:grpSp>
        <p:nvGrpSpPr>
          <p:cNvPr id="1033" name="Group 6"/>
          <p:cNvGrpSpPr/>
          <p:nvPr userDrawn="1"/>
        </p:nvGrpSpPr>
        <p:grpSpPr>
          <a:xfrm>
            <a:off x="457200" y="1371599"/>
            <a:ext cx="4115723" cy="4114800"/>
            <a:chOff x="457200" y="1371599"/>
            <a:chExt cx="4115723" cy="4114800"/>
          </a:xfrm>
        </p:grpSpPr>
        <p:sp>
          <p:nvSpPr>
            <p:cNvPr id="1034" name="Oval 7"/>
            <p:cNvSpPr/>
            <p:nvPr/>
          </p:nvSpPr>
          <p:spPr>
            <a:xfrm>
              <a:off x="457200" y="1371599"/>
              <a:ext cx="4114800" cy="4114800"/>
            </a:xfrm>
            <a:prstGeom prst="ellipse">
              <a:avLst/>
            </a:prstGeom>
            <a:solidFill>
              <a:srgbClr val="992F3A"/>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8"/>
            <p:cNvSpPr/>
            <p:nvPr/>
          </p:nvSpPr>
          <p:spPr>
            <a:xfrm>
              <a:off x="1002376" y="1643726"/>
              <a:ext cx="3570547" cy="3570547"/>
            </a:xfrm>
            <a:prstGeom prst="ellipse">
              <a:avLst/>
            </a:prstGeom>
            <a:solidFill>
              <a:schemeClr val="bg1"/>
            </a:solid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US" sz="6600" b="1">
                  <a:solidFill>
                    <a:srgbClr val="992F3A"/>
                  </a:solidFill>
                </a:rPr>
                <a:t>2024</a:t>
              </a:r>
            </a:p>
          </p:txBody>
        </p:sp>
      </p:grpSp>
      <p:sp>
        <p:nvSpPr>
          <p:cNvPr id="1036" name="Oval 9"/>
          <p:cNvSpPr>
            <a:spLocks noChangeAspect="1"/>
          </p:cNvSpPr>
          <p:nvPr userDrawn="1"/>
        </p:nvSpPr>
        <p:spPr>
          <a:xfrm>
            <a:off x="307022" y="488871"/>
            <a:ext cx="1108075" cy="1108075"/>
          </a:xfrm>
          <a:prstGeom prst="ellipse">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accent1">
                  <a:lumMod val="75000"/>
                </a:schemeClr>
              </a:solidFill>
            </a:endParaRPr>
          </a:p>
        </p:txBody>
      </p:sp>
      <p:sp>
        <p:nvSpPr>
          <p:cNvPr id="1037" name="Freeform: Shape 10"/>
          <p:cNvSpPr>
            <a:spLocks noChangeAspect="1"/>
          </p:cNvSpPr>
          <p:nvPr userDrawn="1"/>
        </p:nvSpPr>
        <p:spPr>
          <a:xfrm>
            <a:off x="-2540" y="-159"/>
            <a:ext cx="497840" cy="655956"/>
          </a:xfrm>
          <a:custGeom>
            <a:avLst/>
            <a:gdLst>
              <a:gd name="connsiteX0" fmla="*/ 0 w 497840"/>
              <a:gd name="connsiteY0" fmla="*/ 0 h 655956"/>
              <a:gd name="connsiteX1" fmla="*/ 442047 w 497840"/>
              <a:gd name="connsiteY1" fmla="*/ 0 h 655956"/>
              <a:gd name="connsiteX2" fmla="*/ 462909 w 497840"/>
              <a:gd name="connsiteY2" fmla="*/ 38436 h 655956"/>
              <a:gd name="connsiteX3" fmla="*/ 497840 w 497840"/>
              <a:gd name="connsiteY3" fmla="*/ 211456 h 655956"/>
              <a:gd name="connsiteX4" fmla="*/ 53340 w 497840"/>
              <a:gd name="connsiteY4" fmla="*/ 655956 h 655956"/>
              <a:gd name="connsiteX5" fmla="*/ 0 w 497840"/>
              <a:gd name="connsiteY5" fmla="*/ 650579 h 65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 h="655956">
                <a:moveTo>
                  <a:pt x="0" y="0"/>
                </a:moveTo>
                <a:lnTo>
                  <a:pt x="442047" y="0"/>
                </a:lnTo>
                <a:lnTo>
                  <a:pt x="462909" y="38436"/>
                </a:lnTo>
                <a:cubicBezTo>
                  <a:pt x="485402" y="91616"/>
                  <a:pt x="497840" y="150083"/>
                  <a:pt x="497840" y="211456"/>
                </a:cubicBezTo>
                <a:cubicBezTo>
                  <a:pt x="497840" y="456947"/>
                  <a:pt x="298831" y="655956"/>
                  <a:pt x="53340" y="655956"/>
                </a:cubicBezTo>
                <a:lnTo>
                  <a:pt x="0" y="650579"/>
                </a:lnTo>
                <a:close/>
              </a:path>
            </a:pathLst>
          </a:cu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400">
              <a:solidFill>
                <a:schemeClr val="accent1">
                  <a:lumMod val="75000"/>
                </a:schemeClr>
              </a:solidFill>
            </a:endParaRPr>
          </a:p>
        </p:txBody>
      </p:sp>
      <p:sp>
        <p:nvSpPr>
          <p:cNvPr id="1038" name="Freeform: Shape 11"/>
          <p:cNvSpPr>
            <a:spLocks noChangeAspect="1"/>
          </p:cNvSpPr>
          <p:nvPr userDrawn="1"/>
        </p:nvSpPr>
        <p:spPr>
          <a:xfrm>
            <a:off x="720574" y="0"/>
            <a:ext cx="844852" cy="312898"/>
          </a:xfrm>
          <a:custGeom>
            <a:avLst/>
            <a:gdLst>
              <a:gd name="connsiteX0" fmla="*/ 0 w 844852"/>
              <a:gd name="connsiteY0" fmla="*/ 0 h 312898"/>
              <a:gd name="connsiteX1" fmla="*/ 844852 w 844852"/>
              <a:gd name="connsiteY1" fmla="*/ 0 h 312898"/>
              <a:gd name="connsiteX2" fmla="*/ 831995 w 844852"/>
              <a:gd name="connsiteY2" fmla="*/ 41418 h 312898"/>
              <a:gd name="connsiteX3" fmla="*/ 422426 w 844852"/>
              <a:gd name="connsiteY3" fmla="*/ 312898 h 312898"/>
              <a:gd name="connsiteX4" fmla="*/ 12857 w 844852"/>
              <a:gd name="connsiteY4" fmla="*/ 41418 h 31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852" h="312898">
                <a:moveTo>
                  <a:pt x="0" y="0"/>
                </a:moveTo>
                <a:lnTo>
                  <a:pt x="844852" y="0"/>
                </a:lnTo>
                <a:lnTo>
                  <a:pt x="831995" y="41418"/>
                </a:lnTo>
                <a:cubicBezTo>
                  <a:pt x="764516" y="200955"/>
                  <a:pt x="606544" y="312898"/>
                  <a:pt x="422426" y="312898"/>
                </a:cubicBezTo>
                <a:cubicBezTo>
                  <a:pt x="238308" y="312898"/>
                  <a:pt x="80336" y="200955"/>
                  <a:pt x="12857" y="41418"/>
                </a:cubicBezTo>
                <a:close/>
              </a:path>
            </a:pathLst>
          </a:custGeom>
          <a:pattFill prst="ltVert">
            <a:fgClr>
              <a:schemeClr val="accent1">
                <a:lumMod val="5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400">
              <a:solidFill>
                <a:schemeClr val="accent1">
                  <a:lumMod val="75000"/>
                </a:schemeClr>
              </a:solidFill>
            </a:endParaRPr>
          </a:p>
        </p:txBody>
      </p:sp>
      <p:sp>
        <p:nvSpPr>
          <p:cNvPr id="1039" name="Oval 12"/>
          <p:cNvSpPr>
            <a:spLocks noChangeAspect="1"/>
          </p:cNvSpPr>
          <p:nvPr userDrawn="1"/>
        </p:nvSpPr>
        <p:spPr>
          <a:xfrm rot="5400000">
            <a:off x="159861" y="5720397"/>
            <a:ext cx="889000" cy="88900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accent1">
                  <a:lumMod val="75000"/>
                </a:schemeClr>
              </a:solidFill>
            </a:endParaRPr>
          </a:p>
        </p:txBody>
      </p:sp>
      <p:sp>
        <p:nvSpPr>
          <p:cNvPr id="1040" name="Freeform: Shape 13"/>
          <p:cNvSpPr>
            <a:spLocks noChangeAspect="1"/>
          </p:cNvSpPr>
          <p:nvPr userDrawn="1"/>
        </p:nvSpPr>
        <p:spPr>
          <a:xfrm rot="5400000">
            <a:off x="1990765" y="6169065"/>
            <a:ext cx="488871" cy="889000"/>
          </a:xfrm>
          <a:custGeom>
            <a:avLst/>
            <a:gdLst>
              <a:gd name="connsiteX0" fmla="*/ 0 w 488871"/>
              <a:gd name="connsiteY0" fmla="*/ 444500 h 889000"/>
              <a:gd name="connsiteX1" fmla="*/ 444500 w 488871"/>
              <a:gd name="connsiteY1" fmla="*/ 0 h 889000"/>
              <a:gd name="connsiteX2" fmla="*/ 488871 w 488871"/>
              <a:gd name="connsiteY2" fmla="*/ 4473 h 889000"/>
              <a:gd name="connsiteX3" fmla="*/ 488871 w 488871"/>
              <a:gd name="connsiteY3" fmla="*/ 884527 h 889000"/>
              <a:gd name="connsiteX4" fmla="*/ 444500 w 488871"/>
              <a:gd name="connsiteY4" fmla="*/ 889000 h 889000"/>
              <a:gd name="connsiteX5" fmla="*/ 0 w 488871"/>
              <a:gd name="connsiteY5" fmla="*/ 4445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871" h="889000">
                <a:moveTo>
                  <a:pt x="0" y="444500"/>
                </a:moveTo>
                <a:cubicBezTo>
                  <a:pt x="0" y="199009"/>
                  <a:pt x="199009" y="0"/>
                  <a:pt x="444500" y="0"/>
                </a:cubicBezTo>
                <a:lnTo>
                  <a:pt x="488871" y="4473"/>
                </a:lnTo>
                <a:lnTo>
                  <a:pt x="488871" y="884527"/>
                </a:lnTo>
                <a:lnTo>
                  <a:pt x="444500" y="889000"/>
                </a:lnTo>
                <a:cubicBezTo>
                  <a:pt x="199009" y="889000"/>
                  <a:pt x="0" y="689991"/>
                  <a:pt x="0" y="444500"/>
                </a:cubicBezTo>
                <a:close/>
              </a:path>
            </a:pathLst>
          </a:cu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400">
              <a:solidFill>
                <a:schemeClr val="accent1">
                  <a:lumMod val="75000"/>
                </a:schemeClr>
              </a:solidFill>
            </a:endParaRPr>
          </a:p>
        </p:txBody>
      </p:sp>
      <p:sp>
        <p:nvSpPr>
          <p:cNvPr id="1041" name="Freeform: Shape 14"/>
          <p:cNvSpPr>
            <a:spLocks noChangeAspect="1"/>
          </p:cNvSpPr>
          <p:nvPr userDrawn="1"/>
        </p:nvSpPr>
        <p:spPr>
          <a:xfrm>
            <a:off x="-3175" y="2670850"/>
            <a:ext cx="404336" cy="758150"/>
          </a:xfrm>
          <a:custGeom>
            <a:avLst/>
            <a:gdLst>
              <a:gd name="connsiteX0" fmla="*/ 25261 w 404336"/>
              <a:gd name="connsiteY0" fmla="*/ 0 h 758150"/>
              <a:gd name="connsiteX1" fmla="*/ 404336 w 404336"/>
              <a:gd name="connsiteY1" fmla="*/ 379075 h 758150"/>
              <a:gd name="connsiteX2" fmla="*/ 25261 w 404336"/>
              <a:gd name="connsiteY2" fmla="*/ 758150 h 758150"/>
              <a:gd name="connsiteX3" fmla="*/ 0 w 404336"/>
              <a:gd name="connsiteY3" fmla="*/ 755604 h 758150"/>
              <a:gd name="connsiteX4" fmla="*/ 0 w 404336"/>
              <a:gd name="connsiteY4" fmla="*/ 2547 h 75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336" h="758150">
                <a:moveTo>
                  <a:pt x="25261" y="0"/>
                </a:moveTo>
                <a:cubicBezTo>
                  <a:pt x="234618" y="0"/>
                  <a:pt x="404336" y="169718"/>
                  <a:pt x="404336" y="379075"/>
                </a:cubicBezTo>
                <a:cubicBezTo>
                  <a:pt x="404336" y="588432"/>
                  <a:pt x="234618" y="758150"/>
                  <a:pt x="25261" y="758150"/>
                </a:cubicBezTo>
                <a:lnTo>
                  <a:pt x="0" y="755604"/>
                </a:lnTo>
                <a:lnTo>
                  <a:pt x="0" y="2547"/>
                </a:lnTo>
                <a:close/>
              </a:path>
            </a:pathLst>
          </a:cu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400">
              <a:solidFill>
                <a:schemeClr val="accent1">
                  <a:lumMod val="75000"/>
                </a:schemeClr>
              </a:solidFill>
            </a:endParaRPr>
          </a:p>
        </p:txBody>
      </p:sp>
      <p:sp>
        <p:nvSpPr>
          <p:cNvPr id="1042" name="Rectangle 15"/>
          <p:cNvSpPr/>
          <p:nvPr userDrawn="1"/>
        </p:nvSpPr>
        <p:spPr>
          <a:xfrm>
            <a:off x="4628039" y="2670850"/>
            <a:ext cx="7563961" cy="19138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992F3A"/>
                </a:solidFill>
              </a:rPr>
              <a:t>HUMAN CAPITAL REPORT</a:t>
            </a:r>
          </a:p>
          <a:p>
            <a:r>
              <a:rPr lang="ja-JP" altLang="en-US" sz="4000" b="1">
                <a:solidFill>
                  <a:srgbClr val="992F3A"/>
                </a:solidFill>
              </a:rPr>
              <a:t>人的資本開示レポート</a:t>
            </a:r>
            <a:endParaRPr lang="en-US" altLang="ja-JP" sz="4000" b="1">
              <a:solidFill>
                <a:srgbClr val="992F3A"/>
              </a:solidFill>
            </a:endParaRPr>
          </a:p>
        </p:txBody>
      </p:sp>
      <p:sp>
        <p:nvSpPr>
          <p:cNvPr id="1043" name="Oval 16"/>
          <p:cNvSpPr>
            <a:spLocks noChangeAspect="1"/>
          </p:cNvSpPr>
          <p:nvPr userDrawn="1"/>
        </p:nvSpPr>
        <p:spPr>
          <a:xfrm>
            <a:off x="3421539" y="5308600"/>
            <a:ext cx="1108075" cy="1108075"/>
          </a:xfrm>
          <a:prstGeom prst="ellipse">
            <a:avLst/>
          </a:prstGeom>
          <a:pattFill prst="dkVert">
            <a:fgClr>
              <a:schemeClr val="bg2">
                <a:lumMod val="20000"/>
                <a:lumOff val="8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accent1">
                  <a:lumMod val="75000"/>
                </a:schemeClr>
              </a:solidFill>
            </a:endParaRPr>
          </a:p>
        </p:txBody>
      </p:sp>
      <p:sp>
        <p:nvSpPr>
          <p:cNvPr id="1044" name="Oval 17"/>
          <p:cNvSpPr>
            <a:spLocks noChangeAspect="1"/>
          </p:cNvSpPr>
          <p:nvPr userDrawn="1"/>
        </p:nvSpPr>
        <p:spPr>
          <a:xfrm rot="5400000">
            <a:off x="4127500" y="989438"/>
            <a:ext cx="889000" cy="88900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accent1">
                  <a:lumMod val="75000"/>
                </a:schemeClr>
              </a:solidFill>
            </a:endParaRPr>
          </a:p>
        </p:txBody>
      </p:sp>
      <p:sp>
        <p:nvSpPr>
          <p:cNvPr id="1045" name="Freeform: Shape 18"/>
          <p:cNvSpPr>
            <a:spLocks noChangeAspect="1"/>
          </p:cNvSpPr>
          <p:nvPr userDrawn="1"/>
        </p:nvSpPr>
        <p:spPr>
          <a:xfrm rot="5400000">
            <a:off x="11539299" y="6198394"/>
            <a:ext cx="665163" cy="654050"/>
          </a:xfrm>
          <a:custGeom>
            <a:avLst/>
            <a:gdLst>
              <a:gd name="connsiteX0" fmla="*/ 0 w 665163"/>
              <a:gd name="connsiteY0" fmla="*/ 209550 h 654050"/>
              <a:gd name="connsiteX1" fmla="*/ 34931 w 665163"/>
              <a:gd name="connsiteY1" fmla="*/ 36530 h 654050"/>
              <a:gd name="connsiteX2" fmla="*/ 54759 w 665163"/>
              <a:gd name="connsiteY2" fmla="*/ 0 h 654050"/>
              <a:gd name="connsiteX3" fmla="*/ 665163 w 665163"/>
              <a:gd name="connsiteY3" fmla="*/ 0 h 654050"/>
              <a:gd name="connsiteX4" fmla="*/ 665163 w 665163"/>
              <a:gd name="connsiteY4" fmla="*/ 593259 h 654050"/>
              <a:gd name="connsiteX5" fmla="*/ 617520 w 665163"/>
              <a:gd name="connsiteY5" fmla="*/ 619119 h 654050"/>
              <a:gd name="connsiteX6" fmla="*/ 444500 w 665163"/>
              <a:gd name="connsiteY6" fmla="*/ 654050 h 654050"/>
              <a:gd name="connsiteX7" fmla="*/ 0 w 665163"/>
              <a:gd name="connsiteY7" fmla="*/ 20955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163" h="654050">
                <a:moveTo>
                  <a:pt x="0" y="209550"/>
                </a:moveTo>
                <a:cubicBezTo>
                  <a:pt x="0" y="148177"/>
                  <a:pt x="12438" y="89710"/>
                  <a:pt x="34931" y="36530"/>
                </a:cubicBezTo>
                <a:lnTo>
                  <a:pt x="54759" y="0"/>
                </a:lnTo>
                <a:lnTo>
                  <a:pt x="665163" y="0"/>
                </a:lnTo>
                <a:lnTo>
                  <a:pt x="665163" y="593259"/>
                </a:lnTo>
                <a:lnTo>
                  <a:pt x="617520" y="619119"/>
                </a:lnTo>
                <a:cubicBezTo>
                  <a:pt x="564341" y="641612"/>
                  <a:pt x="505873" y="654050"/>
                  <a:pt x="444500" y="654050"/>
                </a:cubicBezTo>
                <a:cubicBezTo>
                  <a:pt x="199009" y="654050"/>
                  <a:pt x="0" y="455041"/>
                  <a:pt x="0" y="209550"/>
                </a:cubicBezTo>
                <a:close/>
              </a:path>
            </a:pathLst>
          </a:cu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400">
              <a:solidFill>
                <a:schemeClr val="accent1">
                  <a:lumMod val="75000"/>
                </a:schemeClr>
              </a:solidFill>
            </a:endParaRPr>
          </a:p>
        </p:txBody>
      </p:sp>
      <p:sp>
        <p:nvSpPr>
          <p:cNvPr id="1046" name="Oval 20"/>
          <p:cNvSpPr>
            <a:spLocks noChangeAspect="1"/>
          </p:cNvSpPr>
          <p:nvPr userDrawn="1"/>
        </p:nvSpPr>
        <p:spPr>
          <a:xfrm>
            <a:off x="5445124" y="44370"/>
            <a:ext cx="1438275" cy="1438275"/>
          </a:xfrm>
          <a:prstGeom prst="ellipse">
            <a:avLst/>
          </a:prstGeom>
          <a:pattFill prst="solidDmnd">
            <a:fgClr>
              <a:srgbClr val="A10019"/>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accent1">
                  <a:lumMod val="75000"/>
                </a:schemeClr>
              </a:solidFill>
            </a:endParaRPr>
          </a:p>
        </p:txBody>
      </p:sp>
      <p:sp>
        <p:nvSpPr>
          <p:cNvPr id="1047" name="Text Placeholder 22"/>
          <p:cNvSpPr>
            <a:spLocks noGrp="1"/>
          </p:cNvSpPr>
          <p:nvPr>
            <p:ph type="body" sz="quarter" idx="10" hasCustomPrompt="1"/>
          </p:nvPr>
        </p:nvSpPr>
        <p:spPr>
          <a:xfrm>
            <a:off x="4733159" y="4744701"/>
            <a:ext cx="7335016" cy="897486"/>
          </a:xfrm>
        </p:spPr>
        <p:txBody>
          <a:bodyPr anchor="ctr"/>
          <a:lstStyle>
            <a:lvl1pPr marL="0" indent="0">
              <a:buNone/>
              <a:defRPr>
                <a:latin typeface="+mn-lt"/>
              </a:defRPr>
            </a:lvl1pPr>
          </a:lstStyle>
          <a:p>
            <a:pPr lvl="0"/>
            <a:r>
              <a:rPr lang="ja-JP" altLang="en-US"/>
              <a:t>会社名を記入</a:t>
            </a:r>
            <a:endParaRPr lang="en-US"/>
          </a:p>
        </p:txBody>
      </p:sp>
      <p:sp>
        <p:nvSpPr>
          <p:cNvPr id="1048" name="Rectangle 23"/>
          <p:cNvSpPr/>
          <p:nvPr userDrawn="1"/>
        </p:nvSpPr>
        <p:spPr>
          <a:xfrm>
            <a:off x="4733159" y="5724614"/>
            <a:ext cx="7335016" cy="2760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altLang="ja-JP" sz="1000" dirty="0">
                <a:solidFill>
                  <a:schemeClr val="bg1">
                    <a:lumMod val="50000"/>
                  </a:schemeClr>
                </a:solidFill>
              </a:rPr>
              <a:t>Confidential – All Rights Reserved – </a:t>
            </a:r>
            <a:r>
              <a:rPr lang="zh-CN" altLang="en-US" sz="1000" dirty="0">
                <a:solidFill>
                  <a:schemeClr val="bg1">
                    <a:lumMod val="50000"/>
                  </a:schemeClr>
                </a:solidFill>
              </a:rPr>
              <a:t>社会福祉法人西城福祉会</a:t>
            </a:r>
            <a:endParaRPr lang="en-US" sz="1000" dirty="0">
              <a:solidFill>
                <a:schemeClr val="bg1">
                  <a:lumMod val="50000"/>
                </a:schemeClr>
              </a:solidFill>
            </a:endParaRPr>
          </a:p>
        </p:txBody>
      </p:sp>
    </p:spTree>
    <p:extLst>
      <p:ext uri="{BB962C8B-B14F-4D97-AF65-F5344CB8AC3E}">
        <p14:creationId xmlns:p14="http://schemas.microsoft.com/office/powerpoint/2010/main" val="352421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50" name="スライド番号プレースホルダー 4"/>
          <p:cNvSpPr>
            <a:spLocks noGrp="1"/>
          </p:cNvSpPr>
          <p:nvPr>
            <p:ph type="sldNum" sz="quarter" idx="12"/>
          </p:nvPr>
        </p:nvSpPr>
        <p:spPr>
          <a:xfrm>
            <a:off x="5857875" y="6416675"/>
            <a:ext cx="476250" cy="441324"/>
          </a:xfrm>
        </p:spPr>
        <p:txBody>
          <a:bodyPr/>
          <a:lstStyle>
            <a:lvl1pPr algn="ctr">
              <a:defRPr/>
            </a:lvl1pPr>
          </a:lstStyle>
          <a:p>
            <a:fld id="{273F110B-3E81-42E9-B683-BD8814B58ECE}" type="slidenum">
              <a:rPr lang="ja-JP" altLang="en-US" smtClean="0"/>
              <a:pPr/>
              <a:t>‹#›</a:t>
            </a:fld>
            <a:endParaRPr lang="ja-JP" altLang="en-US"/>
          </a:p>
        </p:txBody>
      </p:sp>
      <p:sp>
        <p:nvSpPr>
          <p:cNvPr id="1051" name="Rectangle 6"/>
          <p:cNvSpPr/>
          <p:nvPr userDrawn="1"/>
        </p:nvSpPr>
        <p:spPr>
          <a:xfrm>
            <a:off x="0" y="-2"/>
            <a:ext cx="2032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7"/>
          <p:cNvSpPr/>
          <p:nvPr userDrawn="1"/>
        </p:nvSpPr>
        <p:spPr>
          <a:xfrm>
            <a:off x="276225" y="-2"/>
            <a:ext cx="2032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8"/>
          <p:cNvSpPr/>
          <p:nvPr userDrawn="1"/>
        </p:nvSpPr>
        <p:spPr>
          <a:xfrm>
            <a:off x="552450" y="-2"/>
            <a:ext cx="203200" cy="6858000"/>
          </a:xfrm>
          <a:prstGeom prst="rect">
            <a:avLst/>
          </a:prstGeom>
          <a:solidFill>
            <a:srgbClr val="A10019">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9"/>
          <p:cNvSpPr/>
          <p:nvPr userDrawn="1"/>
        </p:nvSpPr>
        <p:spPr>
          <a:xfrm>
            <a:off x="828675" y="-2"/>
            <a:ext cx="203200" cy="6858000"/>
          </a:xfrm>
          <a:prstGeom prst="rect">
            <a:avLst/>
          </a:prstGeom>
          <a:solidFill>
            <a:srgbClr val="A10019">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10"/>
          <p:cNvSpPr/>
          <p:nvPr userDrawn="1"/>
        </p:nvSpPr>
        <p:spPr>
          <a:xfrm>
            <a:off x="1104900" y="-2"/>
            <a:ext cx="203200" cy="6858000"/>
          </a:xfrm>
          <a:prstGeom prst="rect">
            <a:avLst/>
          </a:prstGeom>
          <a:solidFill>
            <a:srgbClr val="A10019">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11"/>
          <p:cNvSpPr/>
          <p:nvPr userDrawn="1"/>
        </p:nvSpPr>
        <p:spPr>
          <a:xfrm>
            <a:off x="1381125" y="-2"/>
            <a:ext cx="203200" cy="6858000"/>
          </a:xfrm>
          <a:prstGeom prst="rect">
            <a:avLst/>
          </a:prstGeom>
          <a:solidFill>
            <a:srgbClr val="A10019">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12"/>
          <p:cNvSpPr/>
          <p:nvPr userDrawn="1"/>
        </p:nvSpPr>
        <p:spPr>
          <a:xfrm>
            <a:off x="1657350" y="-2"/>
            <a:ext cx="203200" cy="6858000"/>
          </a:xfrm>
          <a:prstGeom prst="rect">
            <a:avLst/>
          </a:prstGeom>
          <a:solidFill>
            <a:srgbClr val="A10019">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ectangle 13"/>
          <p:cNvSpPr/>
          <p:nvPr userDrawn="1"/>
        </p:nvSpPr>
        <p:spPr>
          <a:xfrm>
            <a:off x="1933575" y="-2"/>
            <a:ext cx="203200" cy="6858000"/>
          </a:xfrm>
          <a:prstGeom prst="rect">
            <a:avLst/>
          </a:prstGeom>
          <a:solidFill>
            <a:srgbClr val="A10019">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Text Placeholder 15"/>
          <p:cNvSpPr>
            <a:spLocks noGrp="1"/>
          </p:cNvSpPr>
          <p:nvPr>
            <p:ph type="body" sz="quarter" idx="13"/>
          </p:nvPr>
        </p:nvSpPr>
        <p:spPr>
          <a:xfrm>
            <a:off x="2136775" y="0"/>
            <a:ext cx="10055225" cy="1449388"/>
          </a:xfrm>
        </p:spPr>
        <p:txBody>
          <a:bodyPr anchor="ctr">
            <a:normAutofit/>
          </a:bodyPr>
          <a:lstStyle>
            <a:lvl1pPr marL="0" indent="0">
              <a:buNone/>
              <a:defRPr sz="4800">
                <a:solidFill>
                  <a:schemeClr val="accent1">
                    <a:lumMod val="75000"/>
                  </a:schemeClr>
                </a:solidFill>
              </a:defRPr>
            </a:lvl1pPr>
          </a:lstStyle>
          <a:p>
            <a:pPr lvl="0"/>
            <a:endParaRPr lang="en-US"/>
          </a:p>
        </p:txBody>
      </p:sp>
      <p:sp>
        <p:nvSpPr>
          <p:cNvPr id="1060" name="Rectangle 16"/>
          <p:cNvSpPr/>
          <p:nvPr userDrawn="1"/>
        </p:nvSpPr>
        <p:spPr>
          <a:xfrm>
            <a:off x="2136776" y="6581953"/>
            <a:ext cx="3721100" cy="2760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700" dirty="0">
                <a:solidFill>
                  <a:schemeClr val="bg1">
                    <a:lumMod val="50000"/>
                  </a:schemeClr>
                </a:solidFill>
              </a:rPr>
              <a:t>Confidential – All Rights Reserved – </a:t>
            </a:r>
            <a:r>
              <a:rPr lang="zh-CN" altLang="en-US" sz="700" dirty="0">
                <a:solidFill>
                  <a:schemeClr val="bg1">
                    <a:lumMod val="50000"/>
                  </a:schemeClr>
                </a:solidFill>
              </a:rPr>
              <a:t>社会福祉法人西城福祉会</a:t>
            </a:r>
            <a:endParaRPr lang="ja-JP" altLang="en-US" sz="700" dirty="0">
              <a:solidFill>
                <a:schemeClr val="bg1">
                  <a:lumMod val="50000"/>
                </a:schemeClr>
              </a:solidFill>
            </a:endParaRPr>
          </a:p>
        </p:txBody>
      </p:sp>
    </p:spTree>
    <p:extLst>
      <p:ext uri="{BB962C8B-B14F-4D97-AF65-F5344CB8AC3E}">
        <p14:creationId xmlns:p14="http://schemas.microsoft.com/office/powerpoint/2010/main" val="343855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062" name="正方形/長方形 6"/>
          <p:cNvSpPr/>
          <p:nvPr userDrawn="1"/>
        </p:nvSpPr>
        <p:spPr>
          <a:xfrm>
            <a:off x="1" y="146051"/>
            <a:ext cx="442912" cy="468000"/>
          </a:xfrm>
          <a:prstGeom prst="rect">
            <a:avLst/>
          </a:prstGeom>
          <a:solidFill>
            <a:schemeClr val="bg2"/>
          </a:solidFill>
        </p:spPr>
        <p:txBody>
          <a:bodyPr vert="horz" lIns="91440" tIns="45720" rIns="91440" bIns="45720" rtlCol="0" anchor="ctr">
            <a:normAutofit/>
          </a:bodyPr>
          <a:lstStyle/>
          <a:p>
            <a:pPr lvl="0">
              <a:lnSpc>
                <a:spcPct val="90000"/>
              </a:lnSpc>
              <a:spcBef>
                <a:spcPct val="0"/>
              </a:spcBef>
              <a:buNone/>
            </a:pPr>
            <a:endParaRPr lang="ja-JP" altLang="en-US">
              <a:solidFill>
                <a:schemeClr val="bg1"/>
              </a:solidFill>
              <a:latin typeface="+mj-lt"/>
              <a:ea typeface="+mj-ea"/>
              <a:cs typeface="+mj-cs"/>
            </a:endParaRPr>
          </a:p>
        </p:txBody>
      </p:sp>
      <p:sp>
        <p:nvSpPr>
          <p:cNvPr id="1063" name="タイトル 1"/>
          <p:cNvSpPr>
            <a:spLocks noGrp="1"/>
          </p:cNvSpPr>
          <p:nvPr>
            <p:ph type="title"/>
          </p:nvPr>
        </p:nvSpPr>
        <p:spPr>
          <a:xfrm>
            <a:off x="442912" y="146051"/>
            <a:ext cx="11749087" cy="468000"/>
          </a:xfrm>
          <a:solidFill>
            <a:schemeClr val="bg2"/>
          </a:solidFill>
        </p:spPr>
        <p:txBody>
          <a:bodyPr>
            <a:normAutofit/>
          </a:bodyPr>
          <a:lstStyle>
            <a:lvl1pPr>
              <a:defRPr sz="1800">
                <a:solidFill>
                  <a:schemeClr val="bg1"/>
                </a:solidFill>
              </a:defRPr>
            </a:lvl1pPr>
          </a:lstStyle>
          <a:p>
            <a:r>
              <a:rPr kumimoji="1" lang="ja-JP" altLang="en-US"/>
              <a:t>マスター タイトルの書式設定</a:t>
            </a:r>
          </a:p>
        </p:txBody>
      </p:sp>
      <p:sp>
        <p:nvSpPr>
          <p:cNvPr id="1064" name="スライド番号プレースホルダー 4"/>
          <p:cNvSpPr>
            <a:spLocks noGrp="1"/>
          </p:cNvSpPr>
          <p:nvPr>
            <p:ph type="sldNum" sz="quarter" idx="12"/>
          </p:nvPr>
        </p:nvSpPr>
        <p:spPr>
          <a:xfrm>
            <a:off x="5857875" y="6416675"/>
            <a:ext cx="476250" cy="441324"/>
          </a:xfrm>
        </p:spPr>
        <p:txBody>
          <a:bodyPr/>
          <a:lstStyle>
            <a:lvl1pPr algn="ctr">
              <a:defRPr/>
            </a:lvl1pPr>
          </a:lstStyle>
          <a:p>
            <a:fld id="{273F110B-3E81-42E9-B683-BD8814B58ECE}" type="slidenum">
              <a:rPr lang="ja-JP" altLang="en-US" smtClean="0"/>
              <a:pPr/>
              <a:t>‹#›</a:t>
            </a:fld>
            <a:endParaRPr lang="ja-JP" altLang="en-US"/>
          </a:p>
        </p:txBody>
      </p:sp>
      <p:sp>
        <p:nvSpPr>
          <p:cNvPr id="1065" name="Rectangle 2"/>
          <p:cNvSpPr/>
          <p:nvPr userDrawn="1"/>
        </p:nvSpPr>
        <p:spPr>
          <a:xfrm>
            <a:off x="0" y="6581953"/>
            <a:ext cx="5857876" cy="2760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700" dirty="0">
                <a:solidFill>
                  <a:schemeClr val="bg1">
                    <a:lumMod val="50000"/>
                  </a:schemeClr>
                </a:solidFill>
              </a:rPr>
              <a:t>Confidential – All Rights Reserved – </a:t>
            </a:r>
            <a:r>
              <a:rPr lang="zh-CN" altLang="en-US" sz="700" dirty="0">
                <a:solidFill>
                  <a:schemeClr val="bg1">
                    <a:lumMod val="50000"/>
                  </a:schemeClr>
                </a:solidFill>
              </a:rPr>
              <a:t>社会福祉法人西城福祉会</a:t>
            </a:r>
            <a:endParaRPr lang="ja-JP" altLang="en-US" sz="700" dirty="0">
              <a:solidFill>
                <a:schemeClr val="bg1">
                  <a:lumMod val="50000"/>
                </a:schemeClr>
              </a:solidFill>
            </a:endParaRPr>
          </a:p>
        </p:txBody>
      </p:sp>
    </p:spTree>
    <p:extLst>
      <p:ext uri="{BB962C8B-B14F-4D97-AF65-F5344CB8AC3E}">
        <p14:creationId xmlns:p14="http://schemas.microsoft.com/office/powerpoint/2010/main" val="3537080034"/>
      </p:ext>
    </p:extLst>
  </p:cSld>
  <p:clrMapOvr>
    <a:masterClrMapping/>
  </p:clrMapOvr>
  <p:extLst>
    <p:ext uri="{DCECCB84-F9BA-43D5-87BE-67443E8EF086}">
      <p15:sldGuideLst xmlns:p15="http://schemas.microsoft.com/office/powerpoint/2012/main">
        <p15:guide id="1" pos="279" userDrawn="1">
          <p15:clr>
            <a:srgbClr val="FBAE40"/>
          </p15:clr>
        </p15:guide>
        <p15:guide id="3" pos="7401" userDrawn="1">
          <p15:clr>
            <a:srgbClr val="FBAE40"/>
          </p15:clr>
        </p15:guide>
        <p15:guide id="4" orient="horz" pos="2160" userDrawn="1">
          <p15:clr>
            <a:srgbClr val="FBAE40"/>
          </p15:clr>
        </p15:guide>
        <p15:guide id="5" orient="horz" pos="4042" userDrawn="1">
          <p15:clr>
            <a:srgbClr val="FBAE40"/>
          </p15:clr>
        </p15:guide>
        <p15:guide id="6" orient="horz" pos="39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内容">
    <p:spTree>
      <p:nvGrpSpPr>
        <p:cNvPr id="1" name=""/>
        <p:cNvGrpSpPr/>
        <p:nvPr/>
      </p:nvGrpSpPr>
      <p:grpSpPr>
        <a:xfrm>
          <a:off x="0" y="0"/>
          <a:ext cx="0" cy="0"/>
          <a:chOff x="0" y="0"/>
          <a:chExt cx="0" cy="0"/>
        </a:xfrm>
      </p:grpSpPr>
      <p:sp>
        <p:nvSpPr>
          <p:cNvPr id="1067" name="正方形/長方形 6"/>
          <p:cNvSpPr/>
          <p:nvPr userDrawn="1"/>
        </p:nvSpPr>
        <p:spPr>
          <a:xfrm>
            <a:off x="1" y="146051"/>
            <a:ext cx="442912" cy="468000"/>
          </a:xfrm>
          <a:prstGeom prst="rect">
            <a:avLst/>
          </a:prstGeom>
          <a:solidFill>
            <a:schemeClr val="bg2"/>
          </a:solidFill>
        </p:spPr>
        <p:txBody>
          <a:bodyPr vert="horz" lIns="91440" tIns="45720" rIns="91440" bIns="45720" rtlCol="0" anchor="ctr">
            <a:normAutofit/>
          </a:bodyPr>
          <a:lstStyle/>
          <a:p>
            <a:pPr lvl="0">
              <a:lnSpc>
                <a:spcPct val="90000"/>
              </a:lnSpc>
              <a:spcBef>
                <a:spcPct val="0"/>
              </a:spcBef>
              <a:buNone/>
            </a:pPr>
            <a:endParaRPr lang="ja-JP" altLang="en-US">
              <a:solidFill>
                <a:schemeClr val="bg1"/>
              </a:solidFill>
              <a:latin typeface="+mj-lt"/>
              <a:ea typeface="+mj-ea"/>
              <a:cs typeface="+mj-cs"/>
            </a:endParaRPr>
          </a:p>
        </p:txBody>
      </p:sp>
      <p:sp>
        <p:nvSpPr>
          <p:cNvPr id="1068" name="タイトル 1"/>
          <p:cNvSpPr>
            <a:spLocks noGrp="1"/>
          </p:cNvSpPr>
          <p:nvPr>
            <p:ph type="title"/>
          </p:nvPr>
        </p:nvSpPr>
        <p:spPr>
          <a:xfrm>
            <a:off x="442912" y="146051"/>
            <a:ext cx="11749087" cy="468000"/>
          </a:xfrm>
          <a:solidFill>
            <a:schemeClr val="bg2"/>
          </a:solidFill>
        </p:spPr>
        <p:txBody>
          <a:bodyPr>
            <a:normAutofit/>
          </a:bodyPr>
          <a:lstStyle>
            <a:lvl1pPr>
              <a:defRPr sz="1800">
                <a:solidFill>
                  <a:schemeClr val="bg1"/>
                </a:solidFill>
              </a:defRPr>
            </a:lvl1pPr>
          </a:lstStyle>
          <a:p>
            <a:r>
              <a:rPr kumimoji="1" lang="ja-JP" altLang="en-US"/>
              <a:t>マスター タイトルの書式設定</a:t>
            </a:r>
          </a:p>
        </p:txBody>
      </p:sp>
      <p:sp>
        <p:nvSpPr>
          <p:cNvPr id="1069" name="スライド番号プレースホルダー 4"/>
          <p:cNvSpPr>
            <a:spLocks noGrp="1"/>
          </p:cNvSpPr>
          <p:nvPr>
            <p:ph type="sldNum" sz="quarter" idx="12"/>
          </p:nvPr>
        </p:nvSpPr>
        <p:spPr>
          <a:xfrm>
            <a:off x="5857875" y="6416675"/>
            <a:ext cx="476250" cy="441324"/>
          </a:xfrm>
        </p:spPr>
        <p:txBody>
          <a:bodyPr/>
          <a:lstStyle>
            <a:lvl1pPr algn="ctr">
              <a:defRPr/>
            </a:lvl1pPr>
          </a:lstStyle>
          <a:p>
            <a:fld id="{273F110B-3E81-42E9-B683-BD8814B58ECE}" type="slidenum">
              <a:rPr lang="ja-JP" altLang="en-US" smtClean="0"/>
              <a:pPr/>
              <a:t>‹#›</a:t>
            </a:fld>
            <a:endParaRPr lang="ja-JP" altLang="en-US"/>
          </a:p>
        </p:txBody>
      </p:sp>
      <p:sp>
        <p:nvSpPr>
          <p:cNvPr id="1070" name="Rectangle 2"/>
          <p:cNvSpPr/>
          <p:nvPr userDrawn="1"/>
        </p:nvSpPr>
        <p:spPr>
          <a:xfrm>
            <a:off x="0" y="6581953"/>
            <a:ext cx="5857876" cy="2760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700" dirty="0">
                <a:solidFill>
                  <a:schemeClr val="bg1">
                    <a:lumMod val="50000"/>
                  </a:schemeClr>
                </a:solidFill>
              </a:rPr>
              <a:t>Confidential – All Rights Reserved – </a:t>
            </a:r>
            <a:r>
              <a:rPr lang="zh-CN" altLang="en-US" sz="700" dirty="0">
                <a:solidFill>
                  <a:schemeClr val="bg1">
                    <a:lumMod val="50000"/>
                  </a:schemeClr>
                </a:solidFill>
              </a:rPr>
              <a:t>社会福祉法人西城福祉会</a:t>
            </a:r>
            <a:endParaRPr lang="ja-JP" altLang="en-US" sz="700" dirty="0">
              <a:solidFill>
                <a:schemeClr val="bg1">
                  <a:lumMod val="50000"/>
                </a:schemeClr>
              </a:solidFill>
            </a:endParaRPr>
          </a:p>
        </p:txBody>
      </p:sp>
      <p:sp>
        <p:nvSpPr>
          <p:cNvPr id="1071" name="Picture Placeholder 5"/>
          <p:cNvSpPr>
            <a:spLocks noGrp="1"/>
          </p:cNvSpPr>
          <p:nvPr>
            <p:ph type="pic" sz="quarter" idx="13" hasCustomPrompt="1"/>
          </p:nvPr>
        </p:nvSpPr>
        <p:spPr>
          <a:xfrm>
            <a:off x="442913" y="3017520"/>
            <a:ext cx="11322367" cy="3283134"/>
          </a:xfrm>
        </p:spPr>
        <p:txBody>
          <a:bodyPr>
            <a:normAutofit/>
          </a:bodyPr>
          <a:lstStyle>
            <a:lvl1pPr marL="0" indent="0" algn="ctr">
              <a:buNone/>
              <a:defRPr sz="2000" b="1"/>
            </a:lvl1pPr>
          </a:lstStyle>
          <a:p>
            <a:r>
              <a:rPr lang="ja-JP" altLang="en-US"/>
              <a:t>アイコンをクリックし写真を挿入してください</a:t>
            </a:r>
            <a:endParaRPr lang="en-US"/>
          </a:p>
        </p:txBody>
      </p:sp>
    </p:spTree>
    <p:extLst>
      <p:ext uri="{BB962C8B-B14F-4D97-AF65-F5344CB8AC3E}">
        <p14:creationId xmlns:p14="http://schemas.microsoft.com/office/powerpoint/2010/main" val="1797743058"/>
      </p:ext>
    </p:extLst>
  </p:cSld>
  <p:clrMapOvr>
    <a:masterClrMapping/>
  </p:clrMapOvr>
  <p:extLst>
    <p:ext uri="{DCECCB84-F9BA-43D5-87BE-67443E8EF086}">
      <p15:sldGuideLst xmlns:p15="http://schemas.microsoft.com/office/powerpoint/2012/main">
        <p15:guide id="1" pos="279">
          <p15:clr>
            <a:srgbClr val="FBAE40"/>
          </p15:clr>
        </p15:guide>
        <p15:guide id="3" pos="7401">
          <p15:clr>
            <a:srgbClr val="FBAE40"/>
          </p15:clr>
        </p15:guide>
        <p15:guide id="4" orient="horz" pos="2160">
          <p15:clr>
            <a:srgbClr val="FBAE40"/>
          </p15:clr>
        </p15:guide>
        <p15:guide id="5" orient="horz" pos="4042">
          <p15:clr>
            <a:srgbClr val="FBAE40"/>
          </p15:clr>
        </p15:guide>
        <p15:guide id="6" orient="horz" pos="39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sp>
        <p:nvSpPr>
          <p:cNvPr id="1073" name="正方形/長方形 6"/>
          <p:cNvSpPr/>
          <p:nvPr userDrawn="1"/>
        </p:nvSpPr>
        <p:spPr>
          <a:xfrm>
            <a:off x="1" y="146051"/>
            <a:ext cx="442912" cy="468000"/>
          </a:xfrm>
          <a:prstGeom prst="rect">
            <a:avLst/>
          </a:prstGeom>
          <a:solidFill>
            <a:schemeClr val="bg2"/>
          </a:solidFill>
        </p:spPr>
        <p:txBody>
          <a:bodyPr vert="horz" lIns="91440" tIns="45720" rIns="91440" bIns="45720" rtlCol="0" anchor="ctr">
            <a:normAutofit/>
          </a:bodyPr>
          <a:lstStyle/>
          <a:p>
            <a:pPr lvl="0">
              <a:lnSpc>
                <a:spcPct val="90000"/>
              </a:lnSpc>
              <a:spcBef>
                <a:spcPct val="0"/>
              </a:spcBef>
              <a:buNone/>
            </a:pPr>
            <a:endParaRPr lang="ja-JP" altLang="en-US">
              <a:solidFill>
                <a:schemeClr val="bg1"/>
              </a:solidFill>
              <a:latin typeface="+mj-lt"/>
              <a:ea typeface="+mj-ea"/>
              <a:cs typeface="+mj-cs"/>
            </a:endParaRPr>
          </a:p>
        </p:txBody>
      </p:sp>
      <p:sp>
        <p:nvSpPr>
          <p:cNvPr id="1074" name="タイトル 1"/>
          <p:cNvSpPr>
            <a:spLocks noGrp="1"/>
          </p:cNvSpPr>
          <p:nvPr>
            <p:ph type="title"/>
          </p:nvPr>
        </p:nvSpPr>
        <p:spPr>
          <a:xfrm>
            <a:off x="442912" y="146051"/>
            <a:ext cx="11749087" cy="468000"/>
          </a:xfrm>
          <a:solidFill>
            <a:schemeClr val="bg2"/>
          </a:solidFill>
        </p:spPr>
        <p:txBody>
          <a:bodyPr>
            <a:normAutofit/>
          </a:bodyPr>
          <a:lstStyle>
            <a:lvl1pPr>
              <a:defRPr sz="1800">
                <a:solidFill>
                  <a:schemeClr val="bg1"/>
                </a:solidFill>
              </a:defRPr>
            </a:lvl1pPr>
          </a:lstStyle>
          <a:p>
            <a:r>
              <a:rPr kumimoji="1" lang="ja-JP" altLang="en-US"/>
              <a:t>マスター タイトルの書式設定</a:t>
            </a:r>
          </a:p>
        </p:txBody>
      </p:sp>
      <p:sp>
        <p:nvSpPr>
          <p:cNvPr id="1075" name="スライド番号プレースホルダー 4"/>
          <p:cNvSpPr>
            <a:spLocks noGrp="1"/>
          </p:cNvSpPr>
          <p:nvPr>
            <p:ph type="sldNum" sz="quarter" idx="12"/>
          </p:nvPr>
        </p:nvSpPr>
        <p:spPr>
          <a:xfrm>
            <a:off x="5857875" y="6416675"/>
            <a:ext cx="476250" cy="441324"/>
          </a:xfrm>
        </p:spPr>
        <p:txBody>
          <a:bodyPr/>
          <a:lstStyle>
            <a:lvl1pPr algn="ctr">
              <a:defRPr/>
            </a:lvl1pPr>
          </a:lstStyle>
          <a:p>
            <a:fld id="{273F110B-3E81-42E9-B683-BD8814B58ECE}" type="slidenum">
              <a:rPr lang="ja-JP" altLang="en-US" smtClean="0"/>
              <a:pPr/>
              <a:t>‹#›</a:t>
            </a:fld>
            <a:endParaRPr lang="ja-JP" altLang="en-US"/>
          </a:p>
        </p:txBody>
      </p:sp>
      <p:sp>
        <p:nvSpPr>
          <p:cNvPr id="1076" name="Rectangle 2"/>
          <p:cNvSpPr/>
          <p:nvPr userDrawn="1"/>
        </p:nvSpPr>
        <p:spPr>
          <a:xfrm>
            <a:off x="0" y="6581953"/>
            <a:ext cx="5857876" cy="2760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700" dirty="0">
                <a:solidFill>
                  <a:schemeClr val="bg1">
                    <a:lumMod val="50000"/>
                  </a:schemeClr>
                </a:solidFill>
              </a:rPr>
              <a:t>Confidential – All Rights Reserved – </a:t>
            </a:r>
            <a:r>
              <a:rPr lang="zh-CN" altLang="en-US" sz="700" dirty="0">
                <a:solidFill>
                  <a:schemeClr val="bg1">
                    <a:lumMod val="50000"/>
                  </a:schemeClr>
                </a:solidFill>
              </a:rPr>
              <a:t>社会福祉法人西城福祉会</a:t>
            </a:r>
            <a:endParaRPr lang="ja-JP" altLang="en-US" sz="700" dirty="0">
              <a:solidFill>
                <a:schemeClr val="bg1">
                  <a:lumMod val="50000"/>
                </a:schemeClr>
              </a:solidFill>
            </a:endParaRPr>
          </a:p>
        </p:txBody>
      </p:sp>
      <p:sp>
        <p:nvSpPr>
          <p:cNvPr id="1077" name="Picture Placeholder 5"/>
          <p:cNvSpPr>
            <a:spLocks noGrp="1"/>
          </p:cNvSpPr>
          <p:nvPr>
            <p:ph type="pic" sz="quarter" idx="13" hasCustomPrompt="1"/>
          </p:nvPr>
        </p:nvSpPr>
        <p:spPr>
          <a:xfrm>
            <a:off x="442913" y="861879"/>
            <a:ext cx="5653087" cy="5438775"/>
          </a:xfrm>
        </p:spPr>
        <p:txBody>
          <a:bodyPr>
            <a:normAutofit/>
          </a:bodyPr>
          <a:lstStyle>
            <a:lvl1pPr marL="0" indent="0" algn="ctr">
              <a:buNone/>
              <a:defRPr sz="2000" b="1"/>
            </a:lvl1pPr>
          </a:lstStyle>
          <a:p>
            <a:r>
              <a:rPr lang="ja-JP" altLang="en-US"/>
              <a:t>アイコンをクリックし写真を挿入してください</a:t>
            </a:r>
            <a:endParaRPr lang="en-US"/>
          </a:p>
        </p:txBody>
      </p:sp>
      <p:sp>
        <p:nvSpPr>
          <p:cNvPr id="1078" name="Text Placeholder 8"/>
          <p:cNvSpPr>
            <a:spLocks noGrp="1"/>
          </p:cNvSpPr>
          <p:nvPr>
            <p:ph type="body" sz="quarter" idx="14" hasCustomPrompt="1"/>
          </p:nvPr>
        </p:nvSpPr>
        <p:spPr>
          <a:xfrm>
            <a:off x="6181725" y="862013"/>
            <a:ext cx="5567363" cy="766762"/>
          </a:xfrm>
        </p:spPr>
        <p:txBody>
          <a:bodyPr/>
          <a:lstStyle>
            <a:lvl1pPr marL="0" indent="0">
              <a:buNone/>
              <a:defRPr b="1">
                <a:solidFill>
                  <a:srgbClr val="992F3A"/>
                </a:solidFill>
              </a:defRPr>
            </a:lvl1pPr>
            <a:lvl2pPr marL="457200" indent="0">
              <a:buNone/>
              <a:defRPr/>
            </a:lvl2pPr>
          </a:lstStyle>
          <a:p>
            <a:pPr lvl="0"/>
            <a:r>
              <a:rPr lang="ja-JP" altLang="en-US"/>
              <a:t>タイトルを記入</a:t>
            </a:r>
            <a:endParaRPr lang="en-US"/>
          </a:p>
        </p:txBody>
      </p:sp>
      <p:sp>
        <p:nvSpPr>
          <p:cNvPr id="1079" name="Text Placeholder 10"/>
          <p:cNvSpPr>
            <a:spLocks noGrp="1"/>
          </p:cNvSpPr>
          <p:nvPr>
            <p:ph type="body" sz="quarter" idx="15" hasCustomPrompt="1"/>
          </p:nvPr>
        </p:nvSpPr>
        <p:spPr>
          <a:xfrm>
            <a:off x="6181725" y="1762125"/>
            <a:ext cx="5567363" cy="4538663"/>
          </a:xfrm>
        </p:spPr>
        <p:txBody>
          <a:bodyPr>
            <a:normAutofit/>
          </a:bodyPr>
          <a:lstStyle>
            <a:lvl1pPr marL="0" indent="0">
              <a:buNone/>
              <a:defRPr sz="2400"/>
            </a:lvl1pPr>
          </a:lstStyle>
          <a:p>
            <a:pPr lvl="0"/>
            <a:r>
              <a:rPr lang="ja-JP" altLang="en-US"/>
              <a:t>文章を入力してください</a:t>
            </a:r>
            <a:endParaRPr lang="en-US"/>
          </a:p>
        </p:txBody>
      </p:sp>
    </p:spTree>
    <p:extLst>
      <p:ext uri="{BB962C8B-B14F-4D97-AF65-F5344CB8AC3E}">
        <p14:creationId xmlns:p14="http://schemas.microsoft.com/office/powerpoint/2010/main" val="3302861704"/>
      </p:ext>
    </p:extLst>
  </p:cSld>
  <p:clrMapOvr>
    <a:masterClrMapping/>
  </p:clrMapOvr>
  <p:extLst>
    <p:ext uri="{DCECCB84-F9BA-43D5-87BE-67443E8EF086}">
      <p15:sldGuideLst xmlns:p15="http://schemas.microsoft.com/office/powerpoint/2012/main">
        <p15:guide id="1" pos="279">
          <p15:clr>
            <a:srgbClr val="FBAE40"/>
          </p15:clr>
        </p15:guide>
        <p15:guide id="3" pos="7401">
          <p15:clr>
            <a:srgbClr val="FBAE40"/>
          </p15:clr>
        </p15:guide>
        <p15:guide id="4" orient="horz" pos="2160">
          <p15:clr>
            <a:srgbClr val="FBAE40"/>
          </p15:clr>
        </p15:guide>
        <p15:guide id="5" orient="horz" pos="4042">
          <p15:clr>
            <a:srgbClr val="FBAE40"/>
          </p15:clr>
        </p15:guide>
        <p15:guide id="6" orient="horz" pos="39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内容">
    <p:spTree>
      <p:nvGrpSpPr>
        <p:cNvPr id="1" name=""/>
        <p:cNvGrpSpPr/>
        <p:nvPr/>
      </p:nvGrpSpPr>
      <p:grpSpPr>
        <a:xfrm>
          <a:off x="0" y="0"/>
          <a:ext cx="0" cy="0"/>
          <a:chOff x="0" y="0"/>
          <a:chExt cx="0" cy="0"/>
        </a:xfrm>
      </p:grpSpPr>
      <p:sp>
        <p:nvSpPr>
          <p:cNvPr id="1081" name="正方形/長方形 6"/>
          <p:cNvSpPr/>
          <p:nvPr userDrawn="1"/>
        </p:nvSpPr>
        <p:spPr>
          <a:xfrm>
            <a:off x="1" y="146051"/>
            <a:ext cx="442912" cy="468000"/>
          </a:xfrm>
          <a:prstGeom prst="rect">
            <a:avLst/>
          </a:prstGeom>
          <a:solidFill>
            <a:schemeClr val="bg2"/>
          </a:solidFill>
        </p:spPr>
        <p:txBody>
          <a:bodyPr vert="horz" lIns="91440" tIns="45720" rIns="91440" bIns="45720" rtlCol="0" anchor="ctr">
            <a:normAutofit/>
          </a:bodyPr>
          <a:lstStyle/>
          <a:p>
            <a:pPr lvl="0">
              <a:lnSpc>
                <a:spcPct val="90000"/>
              </a:lnSpc>
              <a:spcBef>
                <a:spcPct val="0"/>
              </a:spcBef>
              <a:buNone/>
            </a:pPr>
            <a:endParaRPr lang="ja-JP" altLang="en-US">
              <a:solidFill>
                <a:schemeClr val="bg1"/>
              </a:solidFill>
              <a:latin typeface="+mj-lt"/>
              <a:ea typeface="+mj-ea"/>
              <a:cs typeface="+mj-cs"/>
            </a:endParaRPr>
          </a:p>
        </p:txBody>
      </p:sp>
      <p:sp>
        <p:nvSpPr>
          <p:cNvPr id="1082" name="タイトル 1"/>
          <p:cNvSpPr>
            <a:spLocks noGrp="1"/>
          </p:cNvSpPr>
          <p:nvPr>
            <p:ph type="title"/>
          </p:nvPr>
        </p:nvSpPr>
        <p:spPr>
          <a:xfrm>
            <a:off x="442912" y="146051"/>
            <a:ext cx="11749087" cy="468000"/>
          </a:xfrm>
          <a:solidFill>
            <a:schemeClr val="bg2"/>
          </a:solidFill>
        </p:spPr>
        <p:txBody>
          <a:bodyPr>
            <a:normAutofit/>
          </a:bodyPr>
          <a:lstStyle>
            <a:lvl1pPr>
              <a:defRPr sz="1800">
                <a:solidFill>
                  <a:schemeClr val="bg1"/>
                </a:solidFill>
              </a:defRPr>
            </a:lvl1pPr>
          </a:lstStyle>
          <a:p>
            <a:r>
              <a:rPr kumimoji="1" lang="ja-JP" altLang="en-US"/>
              <a:t>マスター タイトルの書式設定</a:t>
            </a:r>
          </a:p>
        </p:txBody>
      </p:sp>
      <p:sp>
        <p:nvSpPr>
          <p:cNvPr id="1083" name="スライド番号プレースホルダー 4"/>
          <p:cNvSpPr>
            <a:spLocks noGrp="1"/>
          </p:cNvSpPr>
          <p:nvPr>
            <p:ph type="sldNum" sz="quarter" idx="12"/>
          </p:nvPr>
        </p:nvSpPr>
        <p:spPr>
          <a:xfrm>
            <a:off x="5857875" y="6416675"/>
            <a:ext cx="476250" cy="441324"/>
          </a:xfrm>
        </p:spPr>
        <p:txBody>
          <a:bodyPr/>
          <a:lstStyle>
            <a:lvl1pPr algn="ctr">
              <a:defRPr/>
            </a:lvl1pPr>
          </a:lstStyle>
          <a:p>
            <a:fld id="{273F110B-3E81-42E9-B683-BD8814B58ECE}" type="slidenum">
              <a:rPr lang="ja-JP" altLang="en-US" smtClean="0"/>
              <a:pPr/>
              <a:t>‹#›</a:t>
            </a:fld>
            <a:endParaRPr lang="ja-JP" altLang="en-US"/>
          </a:p>
        </p:txBody>
      </p:sp>
      <p:sp>
        <p:nvSpPr>
          <p:cNvPr id="1084" name="Rectangle 2"/>
          <p:cNvSpPr/>
          <p:nvPr userDrawn="1"/>
        </p:nvSpPr>
        <p:spPr>
          <a:xfrm>
            <a:off x="0" y="6581953"/>
            <a:ext cx="5857876" cy="2760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700" dirty="0">
                <a:solidFill>
                  <a:schemeClr val="bg1">
                    <a:lumMod val="50000"/>
                  </a:schemeClr>
                </a:solidFill>
              </a:rPr>
              <a:t>Confidential – All Rights Reserved – </a:t>
            </a:r>
            <a:r>
              <a:rPr lang="zh-CN" altLang="en-US" sz="700" dirty="0">
                <a:solidFill>
                  <a:schemeClr val="bg1">
                    <a:lumMod val="50000"/>
                  </a:schemeClr>
                </a:solidFill>
              </a:rPr>
              <a:t>社会福祉法人西城福祉会</a:t>
            </a:r>
            <a:endParaRPr lang="ja-JP" altLang="en-US" sz="700" dirty="0">
              <a:solidFill>
                <a:schemeClr val="bg1">
                  <a:lumMod val="50000"/>
                </a:schemeClr>
              </a:solidFill>
            </a:endParaRPr>
          </a:p>
        </p:txBody>
      </p:sp>
      <p:sp>
        <p:nvSpPr>
          <p:cNvPr id="1085" name="図プレースホルダー 11"/>
          <p:cNvSpPr>
            <a:spLocks noGrp="1"/>
          </p:cNvSpPr>
          <p:nvPr>
            <p:ph type="pic" sz="quarter" idx="13" hasCustomPrompt="1"/>
          </p:nvPr>
        </p:nvSpPr>
        <p:spPr>
          <a:xfrm>
            <a:off x="6548146" y="1826525"/>
            <a:ext cx="4452361" cy="2671584"/>
          </a:xfrm>
        </p:spPr>
        <p:txBody>
          <a:bodyPr>
            <a:normAutofit/>
          </a:bodyPr>
          <a:lstStyle>
            <a:lvl1pPr>
              <a:defRPr sz="1600" b="1"/>
            </a:lvl1pPr>
          </a:lstStyle>
          <a:p>
            <a:pPr marL="0" indent="0">
              <a:buNone/>
            </a:pPr>
            <a:r>
              <a:rPr lang="ja-JP" altLang="en-US"/>
              <a:t>アイコンをクリックし写真を挿入してください</a:t>
            </a:r>
          </a:p>
        </p:txBody>
      </p:sp>
      <p:sp>
        <p:nvSpPr>
          <p:cNvPr id="1086" name="図プレースホルダー 11"/>
          <p:cNvSpPr>
            <a:spLocks noGrp="1"/>
          </p:cNvSpPr>
          <p:nvPr>
            <p:ph type="pic" sz="quarter" idx="14" hasCustomPrompt="1"/>
          </p:nvPr>
        </p:nvSpPr>
        <p:spPr>
          <a:xfrm>
            <a:off x="729241" y="1826525"/>
            <a:ext cx="4452361" cy="2671584"/>
          </a:xfrm>
        </p:spPr>
        <p:txBody>
          <a:bodyPr>
            <a:normAutofit/>
          </a:bodyPr>
          <a:lstStyle>
            <a:lvl1pPr algn="ctr">
              <a:defRPr sz="16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a:t>アイコンをクリックし写真を挿入してください</a:t>
            </a:r>
            <a:endParaRPr lang="en-US" altLang="ja-JP"/>
          </a:p>
        </p:txBody>
      </p:sp>
    </p:spTree>
    <p:extLst>
      <p:ext uri="{BB962C8B-B14F-4D97-AF65-F5344CB8AC3E}">
        <p14:creationId xmlns:p14="http://schemas.microsoft.com/office/powerpoint/2010/main" val="1839508663"/>
      </p:ext>
    </p:extLst>
  </p:cSld>
  <p:clrMapOvr>
    <a:masterClrMapping/>
  </p:clrMapOvr>
  <p:extLst>
    <p:ext uri="{DCECCB84-F9BA-43D5-87BE-67443E8EF086}">
      <p15:sldGuideLst xmlns:p15="http://schemas.microsoft.com/office/powerpoint/2012/main">
        <p15:guide id="1" pos="279">
          <p15:clr>
            <a:srgbClr val="FBAE40"/>
          </p15:clr>
        </p15:guide>
        <p15:guide id="3" pos="7401">
          <p15:clr>
            <a:srgbClr val="FBAE40"/>
          </p15:clr>
        </p15:guide>
        <p15:guide id="4" orient="horz" pos="2160">
          <p15:clr>
            <a:srgbClr val="FBAE40"/>
          </p15:clr>
        </p15:guide>
        <p15:guide id="5" orient="horz" pos="4042">
          <p15:clr>
            <a:srgbClr val="FBAE40"/>
          </p15:clr>
        </p15:guide>
        <p15:guide id="6" orient="horz" pos="39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sp>
        <p:nvSpPr>
          <p:cNvPr id="1088" name="正方形/長方形 6"/>
          <p:cNvSpPr/>
          <p:nvPr userDrawn="1"/>
        </p:nvSpPr>
        <p:spPr>
          <a:xfrm>
            <a:off x="1" y="146051"/>
            <a:ext cx="442912" cy="468000"/>
          </a:xfrm>
          <a:prstGeom prst="rect">
            <a:avLst/>
          </a:prstGeom>
          <a:solidFill>
            <a:schemeClr val="bg2"/>
          </a:solidFill>
        </p:spPr>
        <p:txBody>
          <a:bodyPr vert="horz" lIns="91440" tIns="45720" rIns="91440" bIns="45720" rtlCol="0" anchor="ctr">
            <a:normAutofit/>
          </a:bodyPr>
          <a:lstStyle/>
          <a:p>
            <a:pPr lvl="0">
              <a:lnSpc>
                <a:spcPct val="90000"/>
              </a:lnSpc>
              <a:spcBef>
                <a:spcPct val="0"/>
              </a:spcBef>
              <a:buNone/>
            </a:pPr>
            <a:endParaRPr lang="ja-JP" altLang="en-US">
              <a:solidFill>
                <a:schemeClr val="bg1"/>
              </a:solidFill>
              <a:latin typeface="+mj-lt"/>
              <a:ea typeface="+mj-ea"/>
              <a:cs typeface="+mj-cs"/>
            </a:endParaRPr>
          </a:p>
        </p:txBody>
      </p:sp>
      <p:sp>
        <p:nvSpPr>
          <p:cNvPr id="1089" name="タイトル 1"/>
          <p:cNvSpPr>
            <a:spLocks noGrp="1"/>
          </p:cNvSpPr>
          <p:nvPr>
            <p:ph type="title"/>
          </p:nvPr>
        </p:nvSpPr>
        <p:spPr>
          <a:xfrm>
            <a:off x="442912" y="146051"/>
            <a:ext cx="11749087" cy="468000"/>
          </a:xfrm>
          <a:solidFill>
            <a:schemeClr val="bg2"/>
          </a:solidFill>
        </p:spPr>
        <p:txBody>
          <a:bodyPr>
            <a:normAutofit/>
          </a:bodyPr>
          <a:lstStyle>
            <a:lvl1pPr>
              <a:defRPr sz="1800">
                <a:solidFill>
                  <a:schemeClr val="bg1"/>
                </a:solidFill>
              </a:defRPr>
            </a:lvl1pPr>
          </a:lstStyle>
          <a:p>
            <a:r>
              <a:rPr kumimoji="1" lang="ja-JP" altLang="en-US"/>
              <a:t>マスター タイトルの書式設定</a:t>
            </a:r>
          </a:p>
        </p:txBody>
      </p:sp>
      <p:sp>
        <p:nvSpPr>
          <p:cNvPr id="1090" name="スライド番号プレースホルダー 4"/>
          <p:cNvSpPr>
            <a:spLocks noGrp="1"/>
          </p:cNvSpPr>
          <p:nvPr>
            <p:ph type="sldNum" sz="quarter" idx="12"/>
          </p:nvPr>
        </p:nvSpPr>
        <p:spPr>
          <a:xfrm>
            <a:off x="5857875" y="6416675"/>
            <a:ext cx="476250" cy="441324"/>
          </a:xfrm>
        </p:spPr>
        <p:txBody>
          <a:bodyPr/>
          <a:lstStyle>
            <a:lvl1pPr algn="ctr">
              <a:defRPr/>
            </a:lvl1pPr>
          </a:lstStyle>
          <a:p>
            <a:fld id="{273F110B-3E81-42E9-B683-BD8814B58ECE}" type="slidenum">
              <a:rPr lang="ja-JP" altLang="en-US" smtClean="0"/>
              <a:pPr/>
              <a:t>‹#›</a:t>
            </a:fld>
            <a:endParaRPr lang="ja-JP" altLang="en-US"/>
          </a:p>
        </p:txBody>
      </p:sp>
      <p:sp>
        <p:nvSpPr>
          <p:cNvPr id="1091" name="Rectangle 2"/>
          <p:cNvSpPr/>
          <p:nvPr userDrawn="1"/>
        </p:nvSpPr>
        <p:spPr>
          <a:xfrm>
            <a:off x="0" y="6581953"/>
            <a:ext cx="5857876" cy="2760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700" dirty="0">
                <a:solidFill>
                  <a:schemeClr val="bg1">
                    <a:lumMod val="50000"/>
                  </a:schemeClr>
                </a:solidFill>
              </a:rPr>
              <a:t>Confidential – All Rights Reserved – </a:t>
            </a:r>
            <a:r>
              <a:rPr lang="zh-CN" altLang="en-US" sz="700" dirty="0">
                <a:solidFill>
                  <a:schemeClr val="bg1">
                    <a:lumMod val="50000"/>
                  </a:schemeClr>
                </a:solidFill>
              </a:rPr>
              <a:t>社会福祉法人西城福祉会</a:t>
            </a:r>
            <a:endParaRPr lang="ja-JP" altLang="en-US" sz="700" dirty="0">
              <a:solidFill>
                <a:schemeClr val="bg1">
                  <a:lumMod val="50000"/>
                </a:schemeClr>
              </a:solidFill>
            </a:endParaRPr>
          </a:p>
        </p:txBody>
      </p:sp>
      <p:sp>
        <p:nvSpPr>
          <p:cNvPr id="1092" name="図プレースホルダー 3"/>
          <p:cNvSpPr>
            <a:spLocks noGrp="1"/>
          </p:cNvSpPr>
          <p:nvPr>
            <p:ph type="pic" sz="quarter" idx="13" hasCustomPrompt="1"/>
          </p:nvPr>
        </p:nvSpPr>
        <p:spPr>
          <a:xfrm>
            <a:off x="648661" y="2055163"/>
            <a:ext cx="2611096" cy="1418019"/>
          </a:xfrm>
        </p:spPr>
        <p:txBody>
          <a:bodyPr>
            <a:normAutofit/>
          </a:bodyPr>
          <a:lstStyle>
            <a:lvl1pPr marL="0" indent="0" algn="ctr">
              <a:buNone/>
              <a:defRPr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1400"/>
              <a:t>アイコンをクリックし</a:t>
            </a:r>
            <a:br>
              <a:rPr lang="en-US" altLang="ja-JP" sz="1400"/>
            </a:br>
            <a:r>
              <a:rPr lang="ja-JP" altLang="en-US" sz="1400"/>
              <a:t>写真を挿入してください</a:t>
            </a:r>
            <a:endParaRPr lang="en-US" altLang="ja-JP" sz="1400"/>
          </a:p>
          <a:p>
            <a:endParaRPr lang="ja-JP" altLang="en-US" sz="1400"/>
          </a:p>
        </p:txBody>
      </p:sp>
      <p:sp>
        <p:nvSpPr>
          <p:cNvPr id="1093" name="図プレースホルダー 3"/>
          <p:cNvSpPr txBox="1"/>
          <p:nvPr userDrawn="1"/>
        </p:nvSpPr>
        <p:spPr>
          <a:xfrm>
            <a:off x="648661" y="3770961"/>
            <a:ext cx="2611096" cy="14180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1400"/>
          </a:p>
        </p:txBody>
      </p:sp>
      <p:sp>
        <p:nvSpPr>
          <p:cNvPr id="1094" name="図プレースホルダー 3"/>
          <p:cNvSpPr>
            <a:spLocks noGrp="1"/>
          </p:cNvSpPr>
          <p:nvPr userDrawn="1">
            <p:ph type="pic" sz="quarter" idx="14" hasCustomPrompt="1"/>
          </p:nvPr>
        </p:nvSpPr>
        <p:spPr>
          <a:xfrm>
            <a:off x="648661" y="3949373"/>
            <a:ext cx="2611096" cy="1418019"/>
          </a:xfrm>
        </p:spPr>
        <p:txBody>
          <a:bodyPr>
            <a:normAutofit/>
          </a:bodyPr>
          <a:lstStyle>
            <a:lvl1pPr marL="0" indent="0">
              <a:buNone/>
              <a:defRPr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1400"/>
              <a:t>アイコンをクリックし</a:t>
            </a:r>
            <a:br>
              <a:rPr lang="en-US" altLang="ja-JP" sz="1400"/>
            </a:br>
            <a:r>
              <a:rPr lang="ja-JP" altLang="en-US" sz="1400"/>
              <a:t>写真を挿入してください</a:t>
            </a:r>
            <a:endParaRPr lang="en-US" altLang="ja-JP" sz="1400"/>
          </a:p>
        </p:txBody>
      </p:sp>
    </p:spTree>
    <p:extLst>
      <p:ext uri="{BB962C8B-B14F-4D97-AF65-F5344CB8AC3E}">
        <p14:creationId xmlns:p14="http://schemas.microsoft.com/office/powerpoint/2010/main" val="3344406069"/>
      </p:ext>
    </p:extLst>
  </p:cSld>
  <p:clrMapOvr>
    <a:masterClrMapping/>
  </p:clrMapOvr>
  <p:extLst>
    <p:ext uri="{DCECCB84-F9BA-43D5-87BE-67443E8EF086}">
      <p15:sldGuideLst xmlns:p15="http://schemas.microsoft.com/office/powerpoint/2012/main">
        <p15:guide id="1" pos="279">
          <p15:clr>
            <a:srgbClr val="FBAE40"/>
          </p15:clr>
        </p15:guide>
        <p15:guide id="3" pos="7401">
          <p15:clr>
            <a:srgbClr val="FBAE40"/>
          </p15:clr>
        </p15:guide>
        <p15:guide id="4" orient="horz" pos="2160">
          <p15:clr>
            <a:srgbClr val="FBAE40"/>
          </p15:clr>
        </p15:guide>
        <p15:guide id="5" orient="horz" pos="4042">
          <p15:clr>
            <a:srgbClr val="FBAE40"/>
          </p15:clr>
        </p15:guide>
        <p15:guide id="6" orient="horz" pos="39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96" name="スライド番号プレースホルダー 4"/>
          <p:cNvSpPr>
            <a:spLocks noGrp="1"/>
          </p:cNvSpPr>
          <p:nvPr>
            <p:ph type="sldNum" sz="quarter" idx="12"/>
          </p:nvPr>
        </p:nvSpPr>
        <p:spPr>
          <a:xfrm>
            <a:off x="5857875" y="6416675"/>
            <a:ext cx="476250" cy="441324"/>
          </a:xfrm>
        </p:spPr>
        <p:txBody>
          <a:bodyPr/>
          <a:lstStyle>
            <a:lvl1pPr algn="ctr">
              <a:defRPr/>
            </a:lvl1pPr>
          </a:lstStyle>
          <a:p>
            <a:fld id="{273F110B-3E81-42E9-B683-BD8814B58ECE}" type="slidenum">
              <a:rPr lang="ja-JP" altLang="en-US" smtClean="0"/>
              <a:pPr/>
              <a:t>‹#›</a:t>
            </a:fld>
            <a:endParaRPr lang="ja-JP" altLang="en-US"/>
          </a:p>
        </p:txBody>
      </p:sp>
      <p:sp>
        <p:nvSpPr>
          <p:cNvPr id="1097" name="Rectangle 6"/>
          <p:cNvSpPr/>
          <p:nvPr userDrawn="1"/>
        </p:nvSpPr>
        <p:spPr>
          <a:xfrm>
            <a:off x="0" y="6581953"/>
            <a:ext cx="5857876" cy="2760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700" dirty="0">
                <a:solidFill>
                  <a:schemeClr val="bg1">
                    <a:lumMod val="50000"/>
                  </a:schemeClr>
                </a:solidFill>
              </a:rPr>
              <a:t>Confidential – All Rights Reserved – </a:t>
            </a:r>
            <a:r>
              <a:rPr lang="zh-CN" altLang="en-US" sz="700" dirty="0">
                <a:solidFill>
                  <a:schemeClr val="bg1">
                    <a:lumMod val="50000"/>
                  </a:schemeClr>
                </a:solidFill>
              </a:rPr>
              <a:t>社会福祉法人西城福祉会</a:t>
            </a:r>
            <a:endParaRPr lang="ja-JP" altLang="en-US" sz="700" dirty="0">
              <a:solidFill>
                <a:schemeClr val="bg1">
                  <a:lumMod val="50000"/>
                </a:schemeClr>
              </a:solidFill>
            </a:endParaRPr>
          </a:p>
        </p:txBody>
      </p:sp>
    </p:spTree>
    <p:extLst>
      <p:ext uri="{BB962C8B-B14F-4D97-AF65-F5344CB8AC3E}">
        <p14:creationId xmlns:p14="http://schemas.microsoft.com/office/powerpoint/2010/main" val="8129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YP Blank">
    <p:spTree>
      <p:nvGrpSpPr>
        <p:cNvPr id="1" name=""/>
        <p:cNvGrpSpPr/>
        <p:nvPr/>
      </p:nvGrpSpPr>
      <p:grpSpPr>
        <a:xfrm>
          <a:off x="0" y="0"/>
          <a:ext cx="0" cy="0"/>
          <a:chOff x="0" y="0"/>
          <a:chExt cx="0" cy="0"/>
        </a:xfrm>
      </p:grpSpPr>
      <p:graphicFrame>
        <p:nvGraphicFramePr>
          <p:cNvPr id="1099" name="Object 1" hidden="1"/>
          <p:cNvGraphicFramePr>
            <a:graphicFrameLocks noChangeAspect="1"/>
          </p:cNvGraphicFramePr>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スライド" r:id="rId2" imgW="300" imgH="300" progId="TCLayout.ActiveDocument.1">
                  <p:embed/>
                </p:oleObj>
              </mc:Choice>
              <mc:Fallback>
                <p:oleObj name="think-cellスライド" r:id="rId2" imgW="300" imgH="300" progId="TCLayout.ActiveDocument.1">
                  <p:embed/>
                  <p:pic>
                    <p:nvPicPr>
                      <p:cNvPr id="0" name="Object 1" hidden="1"/>
                      <p:cNvPicPr>
                        <a:picLocks noChangeAspect="1"/>
                      </p:cNvPicPr>
                      <p:nvPr/>
                    </p:nvPicPr>
                    <p:blipFill>
                      <a:blip r:embed="rId3"/>
                      <a:stretch>
                        <a:fillRect/>
                      </a:stretch>
                    </p:blipFill>
                    <p:spPr>
                      <a:xfrm>
                        <a:off x="1587" y="1588"/>
                        <a:ext cx="1587" cy="1588"/>
                      </a:xfrm>
                      <a:prstGeom prst="rect">
                        <a:avLst/>
                      </a:prstGeom>
                    </p:spPr>
                  </p:pic>
                </p:oleObj>
              </mc:Fallback>
            </mc:AlternateContent>
          </a:graphicData>
        </a:graphic>
      </p:graphicFrame>
    </p:spTree>
    <p:extLst>
      <p:ext uri="{BB962C8B-B14F-4D97-AF65-F5344CB8AC3E}">
        <p14:creationId xmlns:p14="http://schemas.microsoft.com/office/powerpoint/2010/main" val="283098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5"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1" imgW="473" imgH="473" progId="TCLayout.ActiveDocument.1">
                  <p:embed/>
                </p:oleObj>
              </mc:Choice>
              <mc:Fallback>
                <p:oleObj name="think-cellスライド" r:id="rId11" imgW="473" imgH="473" progId="TCLayout.ActiveDocument.1">
                  <p:embed/>
                  <p:pic>
                    <p:nvPicPr>
                      <p:cNvPr id="0" name="think-cell data - do not delete" hidden="1"/>
                      <p:cNvPicPr>
                        <a:picLocks noChangeAspect="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26"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7"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8"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1029"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1030"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3F110B-3E81-42E9-B683-BD8814B58ECE}" type="slidenum">
              <a:rPr kumimoji="1" lang="ja-JP" altLang="en-US" smtClean="0"/>
              <a:t>‹#›</a:t>
            </a:fld>
            <a:endParaRPr kumimoji="1" lang="ja-JP" altLang="en-US"/>
          </a:p>
        </p:txBody>
      </p:sp>
    </p:spTree>
    <p:extLst>
      <p:ext uri="{BB962C8B-B14F-4D97-AF65-F5344CB8AC3E}">
        <p14:creationId xmlns:p14="http://schemas.microsoft.com/office/powerpoint/2010/main" val="1967152909"/>
      </p:ext>
    </p:extLst>
  </p:cSld>
  <p:clrMap bg1="lt1" tx1="dk1" bg2="lt2" tx2="dk2" accent1="accent1" accent2="accent2" accent3="accent3" accent4="accent4" accent5="accent5" accent6="accent6" hlink="hlink" folHlink="folHlink"/>
  <p:sldLayoutIdLst>
    <p:sldLayoutId id="2147483861" r:id="rId1"/>
    <p:sldLayoutId id="2147483863" r:id="rId2"/>
    <p:sldLayoutId id="2147483860" r:id="rId3"/>
    <p:sldLayoutId id="2147483870" r:id="rId4"/>
    <p:sldLayoutId id="2147483864" r:id="rId5"/>
    <p:sldLayoutId id="2147483868" r:id="rId6"/>
    <p:sldLayoutId id="2147483867" r:id="rId7"/>
    <p:sldLayoutId id="2147483862" r:id="rId8"/>
    <p:sldLayoutId id="2147483869"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oleObject" Target="../embeddings/oleObject6.bin"/><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1.emf"/><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oleObject" Target="../embeddings/oleObject7.bin"/><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emf"/><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oleObject" Target="../embeddings/oleObject8.bin"/><Relationship Id="rId7" Type="http://schemas.openxmlformats.org/officeDocument/2006/relationships/image" Target="../media/image24.png"/><Relationship Id="rId12"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3.svg"/><Relationship Id="rId11" Type="http://schemas.openxmlformats.org/officeDocument/2006/relationships/image" Target="../media/image10.png"/><Relationship Id="rId5" Type="http://schemas.openxmlformats.org/officeDocument/2006/relationships/image" Target="../media/image22.png"/><Relationship Id="rId10" Type="http://schemas.openxmlformats.org/officeDocument/2006/relationships/image" Target="../media/image13.svg"/><Relationship Id="rId4" Type="http://schemas.openxmlformats.org/officeDocument/2006/relationships/image" Target="../media/image1.emf"/><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9.bin"/><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0.bin"/><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1.bin"/><Relationship Id="rId1" Type="http://schemas.openxmlformats.org/officeDocument/2006/relationships/slideLayout" Target="../slideLayouts/slideLayout3.xml"/><Relationship Id="rId5" Type="http://schemas.openxmlformats.org/officeDocument/2006/relationships/image" Target="../media/image34.sv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2.bin"/><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9.bin"/><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9.bin"/><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9.bin"/><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3.bin"/><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4.bin"/><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7.bin"/><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4.bin"/><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7.bin"/><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7.bin"/><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4.bin"/><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5.bin"/><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5.bin"/><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4.bin"/><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5.bin"/><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4" name="Rectangle 8"/>
          <p:cNvSpPr/>
          <p:nvPr/>
        </p:nvSpPr>
        <p:spPr>
          <a:xfrm>
            <a:off x="0" y="0"/>
            <a:ext cx="12192000" cy="6858000"/>
          </a:xfrm>
          <a:prstGeom prst="rect">
            <a:avLst/>
          </a:prstGeom>
          <a:solidFill>
            <a:srgbClr val="992F3A"/>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800" b="0" i="0" u="none" strike="noStrike" kern="0" cap="none" spc="0" normalizeH="0" baseline="0" noProof="0">
              <a:ln>
                <a:noFill/>
              </a:ln>
              <a:solidFill>
                <a:srgbClr val="FFFFFF"/>
              </a:solidFill>
              <a:effectLst/>
              <a:uLnTx/>
              <a:uFillTx/>
              <a:latin typeface="BIZ UDPゴシック"/>
              <a:ea typeface="BIZ UDPゴシック"/>
              <a:cs typeface="+mn-cs"/>
            </a:endParaRPr>
          </a:p>
        </p:txBody>
      </p:sp>
      <p:sp>
        <p:nvSpPr>
          <p:cNvPr id="2425" name="Freeform: Shape 9"/>
          <p:cNvSpPr/>
          <p:nvPr/>
        </p:nvSpPr>
        <p:spPr>
          <a:xfrm>
            <a:off x="0" y="-12699"/>
            <a:ext cx="3314700" cy="3082651"/>
          </a:xfrm>
          <a:custGeom>
            <a:avLst/>
            <a:gdLst>
              <a:gd name="connsiteX0" fmla="*/ 0 w 3314700"/>
              <a:gd name="connsiteY0" fmla="*/ 0 h 3082651"/>
              <a:gd name="connsiteX1" fmla="*/ 2544037 w 3314700"/>
              <a:gd name="connsiteY1" fmla="*/ 0 h 3082651"/>
              <a:gd name="connsiteX2" fmla="*/ 3314700 w 3314700"/>
              <a:gd name="connsiteY2" fmla="*/ 1541326 h 3082651"/>
              <a:gd name="connsiteX3" fmla="*/ 2544037 w 3314700"/>
              <a:gd name="connsiteY3" fmla="*/ 3082651 h 3082651"/>
              <a:gd name="connsiteX4" fmla="*/ 0 w 3314700"/>
              <a:gd name="connsiteY4" fmla="*/ 3082651 h 308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0" h="3082651">
                <a:moveTo>
                  <a:pt x="0" y="0"/>
                </a:moveTo>
                <a:lnTo>
                  <a:pt x="2544037" y="0"/>
                </a:lnTo>
                <a:lnTo>
                  <a:pt x="3314700" y="1541326"/>
                </a:lnTo>
                <a:lnTo>
                  <a:pt x="2544037" y="3082651"/>
                </a:lnTo>
                <a:lnTo>
                  <a:pt x="0" y="3082651"/>
                </a:lnTo>
                <a:close/>
              </a:path>
            </a:pathLst>
          </a:custGeom>
          <a:solidFill>
            <a:srgbClr val="FFFFFF">
              <a:lumMod val="85000"/>
            </a:srgbClr>
          </a:solidFill>
          <a:ln w="19050" cap="flat" cmpd="sng" algn="ctr">
            <a:noFill/>
            <a:prstDash val="solid"/>
            <a:miter lim="800000"/>
          </a:ln>
          <a:effectLst>
            <a:innerShdw blurRad="63500" dist="50800">
              <a:prstClr val="black">
                <a:alpha val="50000"/>
              </a:prstClr>
            </a:inn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800" b="0" i="0" u="none" strike="noStrike" kern="0" cap="none" spc="0" normalizeH="0" baseline="0" noProof="0">
              <a:ln>
                <a:noFill/>
              </a:ln>
              <a:solidFill>
                <a:srgbClr val="FFFFFF"/>
              </a:solidFill>
              <a:effectLst/>
              <a:uLnTx/>
              <a:uFillTx/>
              <a:latin typeface="BIZ UDPゴシック"/>
              <a:ea typeface="BIZ UDPゴシック"/>
              <a:cs typeface="+mn-cs"/>
            </a:endParaRPr>
          </a:p>
        </p:txBody>
      </p:sp>
      <p:sp>
        <p:nvSpPr>
          <p:cNvPr id="2426" name="Rectangle 10"/>
          <p:cNvSpPr/>
          <p:nvPr/>
        </p:nvSpPr>
        <p:spPr>
          <a:xfrm>
            <a:off x="3049814" y="1386415"/>
            <a:ext cx="9142186" cy="3795183"/>
          </a:xfrm>
          <a:prstGeom prst="rect">
            <a:avLst/>
          </a:prstGeom>
          <a:noFill/>
          <a:ln w="19050" cap="flat" cmpd="sng" algn="ctr">
            <a:noFill/>
            <a:prstDash val="solid"/>
            <a:miter lim="800000"/>
          </a:ln>
          <a:effectLst/>
        </p:spPr>
        <p:txBody>
          <a:bodyPr wrap="square" r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6600" b="1" i="0" u="none" strike="noStrike" kern="0" cap="none" spc="0" normalizeH="0" baseline="0" noProof="0" dirty="0">
                <a:ln>
                  <a:noFill/>
                </a:ln>
                <a:solidFill>
                  <a:srgbClr val="FFFFFF"/>
                </a:solidFill>
                <a:effectLst/>
                <a:uLnTx/>
                <a:uFillTx/>
                <a:latin typeface="BIZ UDPゴシック"/>
                <a:ea typeface="BIZ UDPゴシック"/>
                <a:cs typeface="+mn-cs"/>
              </a:rPr>
              <a:t>2026</a:t>
            </a:r>
            <a:endParaRPr kumimoji="1" lang="en-US" sz="6600" b="1" i="0" u="none" strike="noStrike" kern="0" cap="none" spc="0" normalizeH="0" baseline="0" noProof="0" dirty="0">
              <a:ln>
                <a:noFill/>
              </a:ln>
              <a:solidFill>
                <a:srgbClr val="FFFFFF"/>
              </a:solidFill>
              <a:effectLst/>
              <a:uLnTx/>
              <a:uFillTx/>
              <a:latin typeface="BIZ UDPゴシック"/>
              <a:ea typeface="BIZ UDP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sz="4800" b="1" i="0" u="none" strike="noStrike" kern="0" cap="none" spc="0" normalizeH="0" baseline="0" noProof="0" dirty="0">
                <a:ln>
                  <a:noFill/>
                </a:ln>
                <a:solidFill>
                  <a:srgbClr val="FFFFFF"/>
                </a:solidFill>
                <a:effectLst/>
                <a:uLnTx/>
                <a:uFillTx/>
                <a:latin typeface="BIZ UDPゴシック"/>
                <a:ea typeface="BIZ UDPゴシック"/>
                <a:cs typeface="+mn-cs"/>
              </a:rPr>
              <a:t>HUMAN CAPITAL REPORT</a:t>
            </a:r>
            <a:endParaRPr kumimoji="1" lang="en-US" altLang="ja-JP" sz="4800" b="1" i="0" u="none" strike="noStrike" kern="0" cap="none" spc="0" normalizeH="0" baseline="0" noProof="0" dirty="0">
              <a:ln>
                <a:noFill/>
              </a:ln>
              <a:solidFill>
                <a:srgbClr val="FFFFFF"/>
              </a:solidFill>
              <a:effectLst/>
              <a:uLnTx/>
              <a:uFillTx/>
              <a:latin typeface="BIZ UDPゴシック"/>
              <a:ea typeface="BIZ UDP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4800" b="1" i="0" u="none" strike="noStrike" kern="0" cap="none" spc="0" normalizeH="0" baseline="0" noProof="0" dirty="0">
                <a:ln>
                  <a:noFill/>
                </a:ln>
                <a:solidFill>
                  <a:srgbClr val="FFFFFF"/>
                </a:solidFill>
                <a:effectLst/>
                <a:uLnTx/>
                <a:uFillTx/>
                <a:latin typeface="BIZ UDPゴシック"/>
                <a:ea typeface="BIZ UDPゴシック"/>
                <a:cs typeface="+mn-cs"/>
              </a:rPr>
              <a:t>人的資本レポート</a:t>
            </a:r>
            <a:endParaRPr kumimoji="1" lang="en-US" altLang="ja-JP" sz="4800" b="1" i="0" u="none" strike="noStrike" kern="0" cap="none" spc="0" normalizeH="0" baseline="0" noProof="0" dirty="0">
              <a:ln>
                <a:noFill/>
              </a:ln>
              <a:solidFill>
                <a:srgbClr val="FFFFFF"/>
              </a:solidFill>
              <a:effectLst/>
              <a:uLnTx/>
              <a:uFillTx/>
              <a:latin typeface="BIZ UDPゴシック"/>
              <a:ea typeface="BIZ UDPゴシック"/>
              <a:cs typeface="+mn-cs"/>
            </a:endParaRPr>
          </a:p>
        </p:txBody>
      </p:sp>
      <p:sp>
        <p:nvSpPr>
          <p:cNvPr id="2427" name="Freeform: Shape 11"/>
          <p:cNvSpPr/>
          <p:nvPr/>
        </p:nvSpPr>
        <p:spPr>
          <a:xfrm>
            <a:off x="0" y="3429001"/>
            <a:ext cx="3314700" cy="3441698"/>
          </a:xfrm>
          <a:custGeom>
            <a:avLst/>
            <a:gdLst>
              <a:gd name="connsiteX0" fmla="*/ 0 w 3314700"/>
              <a:gd name="connsiteY0" fmla="*/ 0 h 3082651"/>
              <a:gd name="connsiteX1" fmla="*/ 2544037 w 3314700"/>
              <a:gd name="connsiteY1" fmla="*/ 0 h 3082651"/>
              <a:gd name="connsiteX2" fmla="*/ 3314700 w 3314700"/>
              <a:gd name="connsiteY2" fmla="*/ 1541326 h 3082651"/>
              <a:gd name="connsiteX3" fmla="*/ 2544037 w 3314700"/>
              <a:gd name="connsiteY3" fmla="*/ 3082651 h 3082651"/>
              <a:gd name="connsiteX4" fmla="*/ 0 w 3314700"/>
              <a:gd name="connsiteY4" fmla="*/ 3082651 h 308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0" h="3082651">
                <a:moveTo>
                  <a:pt x="0" y="0"/>
                </a:moveTo>
                <a:lnTo>
                  <a:pt x="2544037" y="0"/>
                </a:lnTo>
                <a:lnTo>
                  <a:pt x="3314700" y="1541326"/>
                </a:lnTo>
                <a:lnTo>
                  <a:pt x="2544037" y="3082651"/>
                </a:lnTo>
                <a:lnTo>
                  <a:pt x="0" y="3082651"/>
                </a:lnTo>
                <a:close/>
              </a:path>
            </a:pathLst>
          </a:custGeom>
          <a:solidFill>
            <a:srgbClr val="FFFFFF"/>
          </a:solidFill>
          <a:ln w="19050" cap="flat" cmpd="sng" algn="ctr">
            <a:noFill/>
            <a:prstDash val="solid"/>
            <a:miter lim="800000"/>
          </a:ln>
          <a:effectLst>
            <a:innerShdw blurRad="63500" dist="50800">
              <a:prstClr val="black">
                <a:alpha val="50000"/>
              </a:prstClr>
            </a:inn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800" b="0" i="0" u="none" strike="noStrike" kern="0" cap="none" spc="0" normalizeH="0" baseline="0" noProof="0">
              <a:ln>
                <a:noFill/>
              </a:ln>
              <a:solidFill>
                <a:srgbClr val="FFFFFF"/>
              </a:solidFill>
              <a:effectLst/>
              <a:uLnTx/>
              <a:uFillTx/>
              <a:latin typeface="BIZ UDPゴシック"/>
              <a:ea typeface="BIZ UDPゴシック"/>
              <a:cs typeface="+mn-cs"/>
            </a:endParaRPr>
          </a:p>
        </p:txBody>
      </p:sp>
      <p:sp>
        <p:nvSpPr>
          <p:cNvPr id="2428" name="Freeform: Shape 12"/>
          <p:cNvSpPr/>
          <p:nvPr/>
        </p:nvSpPr>
        <p:spPr>
          <a:xfrm>
            <a:off x="2951810" y="5181600"/>
            <a:ext cx="3949769" cy="1689099"/>
          </a:xfrm>
          <a:custGeom>
            <a:avLst/>
            <a:gdLst>
              <a:gd name="connsiteX0" fmla="*/ 699940 w 3949769"/>
              <a:gd name="connsiteY0" fmla="*/ 0 h 1689099"/>
              <a:gd name="connsiteX1" fmla="*/ 3249828 w 3949769"/>
              <a:gd name="connsiteY1" fmla="*/ 0 h 1689099"/>
              <a:gd name="connsiteX2" fmla="*/ 3949769 w 3949769"/>
              <a:gd name="connsiteY2" fmla="*/ 1689099 h 1689099"/>
              <a:gd name="connsiteX3" fmla="*/ 0 w 3949769"/>
              <a:gd name="connsiteY3" fmla="*/ 1689099 h 1689099"/>
            </a:gdLst>
            <a:ahLst/>
            <a:cxnLst>
              <a:cxn ang="0">
                <a:pos x="connsiteX0" y="connsiteY0"/>
              </a:cxn>
              <a:cxn ang="0">
                <a:pos x="connsiteX1" y="connsiteY1"/>
              </a:cxn>
              <a:cxn ang="0">
                <a:pos x="connsiteX2" y="connsiteY2"/>
              </a:cxn>
              <a:cxn ang="0">
                <a:pos x="connsiteX3" y="connsiteY3"/>
              </a:cxn>
            </a:cxnLst>
            <a:rect l="l" t="t" r="r" b="b"/>
            <a:pathLst>
              <a:path w="3949769" h="1689099">
                <a:moveTo>
                  <a:pt x="699940" y="0"/>
                </a:moveTo>
                <a:lnTo>
                  <a:pt x="3249828" y="0"/>
                </a:lnTo>
                <a:lnTo>
                  <a:pt x="3949769" y="1689099"/>
                </a:lnTo>
                <a:lnTo>
                  <a:pt x="0" y="1689099"/>
                </a:lnTo>
                <a:close/>
              </a:path>
            </a:pathLst>
          </a:custGeom>
          <a:solidFill>
            <a:srgbClr val="FFFFFF">
              <a:alpha val="80000"/>
            </a:srgbClr>
          </a:solidFill>
          <a:ln w="19050" cap="flat" cmpd="sng" algn="ctr">
            <a:noFill/>
            <a:prstDash val="solid"/>
            <a:miter lim="800000"/>
          </a:ln>
          <a:effectLst>
            <a:innerShdw blurRad="63500" dist="50800" dir="16200000">
              <a:prstClr val="black">
                <a:alpha val="50000"/>
              </a:prstClr>
            </a:inn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800" b="0" i="0" u="none" strike="noStrike" kern="0" cap="none" spc="0" normalizeH="0" baseline="0" noProof="0">
              <a:ln>
                <a:noFill/>
              </a:ln>
              <a:solidFill>
                <a:srgbClr val="FFFFFF"/>
              </a:solidFill>
              <a:effectLst/>
              <a:uLnTx/>
              <a:uFillTx/>
              <a:latin typeface="BIZ UDPゴシック"/>
              <a:ea typeface="BIZ UDPゴシック"/>
              <a:cs typeface="+mn-cs"/>
            </a:endParaRPr>
          </a:p>
        </p:txBody>
      </p:sp>
      <p:sp>
        <p:nvSpPr>
          <p:cNvPr id="2429" name="Freeform: Shape 13"/>
          <p:cNvSpPr/>
          <p:nvPr/>
        </p:nvSpPr>
        <p:spPr>
          <a:xfrm>
            <a:off x="2947342" y="0"/>
            <a:ext cx="3958702" cy="1408813"/>
          </a:xfrm>
          <a:custGeom>
            <a:avLst/>
            <a:gdLst>
              <a:gd name="connsiteX0" fmla="*/ 0 w 3958702"/>
              <a:gd name="connsiteY0" fmla="*/ 0 h 1408813"/>
              <a:gd name="connsiteX1" fmla="*/ 3958702 w 3958702"/>
              <a:gd name="connsiteY1" fmla="*/ 0 h 1408813"/>
              <a:gd name="connsiteX2" fmla="*/ 3254295 w 3958702"/>
              <a:gd name="connsiteY2" fmla="*/ 1408813 h 1408813"/>
              <a:gd name="connsiteX3" fmla="*/ 704407 w 3958702"/>
              <a:gd name="connsiteY3" fmla="*/ 1408813 h 1408813"/>
            </a:gdLst>
            <a:ahLst/>
            <a:cxnLst>
              <a:cxn ang="0">
                <a:pos x="connsiteX0" y="connsiteY0"/>
              </a:cxn>
              <a:cxn ang="0">
                <a:pos x="connsiteX1" y="connsiteY1"/>
              </a:cxn>
              <a:cxn ang="0">
                <a:pos x="connsiteX2" y="connsiteY2"/>
              </a:cxn>
              <a:cxn ang="0">
                <a:pos x="connsiteX3" y="connsiteY3"/>
              </a:cxn>
            </a:cxnLst>
            <a:rect l="l" t="t" r="r" b="b"/>
            <a:pathLst>
              <a:path w="3958702" h="1408813">
                <a:moveTo>
                  <a:pt x="0" y="0"/>
                </a:moveTo>
                <a:lnTo>
                  <a:pt x="3958702" y="0"/>
                </a:lnTo>
                <a:lnTo>
                  <a:pt x="3254295" y="1408813"/>
                </a:lnTo>
                <a:lnTo>
                  <a:pt x="704407" y="1408813"/>
                </a:lnTo>
                <a:close/>
              </a:path>
            </a:pathLst>
          </a:custGeom>
          <a:solidFill>
            <a:srgbClr val="FFFFFF">
              <a:alpha val="50196"/>
            </a:srgbClr>
          </a:solidFill>
          <a:ln w="19050" cap="flat" cmpd="sng" algn="ctr">
            <a:noFill/>
            <a:prstDash val="solid"/>
            <a:miter lim="800000"/>
          </a:ln>
          <a:effectLst>
            <a:innerShdw blurRad="63500" dist="50800" dir="5400000">
              <a:prstClr val="black">
                <a:alpha val="50000"/>
              </a:prstClr>
            </a:inn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800" b="0" i="0" u="none" strike="noStrike" kern="0" cap="none" spc="0" normalizeH="0" baseline="0" noProof="0">
              <a:ln>
                <a:noFill/>
              </a:ln>
              <a:solidFill>
                <a:srgbClr val="FFFFFF"/>
              </a:solidFill>
              <a:effectLst/>
              <a:uLnTx/>
              <a:uFillTx/>
              <a:latin typeface="BIZ UDPゴシック"/>
              <a:ea typeface="BIZ UDPゴシック"/>
              <a:cs typeface="+mn-cs"/>
            </a:endParaRPr>
          </a:p>
        </p:txBody>
      </p:sp>
      <p:sp>
        <p:nvSpPr>
          <p:cNvPr id="2430" name="Rectangle 14"/>
          <p:cNvSpPr/>
          <p:nvPr/>
        </p:nvSpPr>
        <p:spPr>
          <a:xfrm>
            <a:off x="7000003" y="6088076"/>
            <a:ext cx="5191997" cy="756315"/>
          </a:xfrm>
          <a:prstGeom prst="rect">
            <a:avLst/>
          </a:prstGeom>
          <a:noFill/>
          <a:ln w="19050" cap="flat" cmpd="sng" algn="ctr">
            <a:noFill/>
            <a:prstDash val="solid"/>
            <a:miter lim="800000"/>
          </a:ln>
          <a:effectLst/>
        </p:spPr>
        <p:txBody>
          <a:bodyPr wrap="square" r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800" b="0" i="0" u="none" strike="noStrike" kern="0" cap="none" spc="0" normalizeH="0" baseline="0" noProof="0" dirty="0">
                <a:ln>
                  <a:noFill/>
                </a:ln>
                <a:solidFill>
                  <a:srgbClr val="FFFFFF"/>
                </a:solidFill>
                <a:effectLst/>
                <a:uLnTx/>
                <a:uFillTx/>
                <a:latin typeface="BIZ UDPゴシック"/>
                <a:ea typeface="BIZ UDPゴシック"/>
                <a:cs typeface="+mn-cs"/>
              </a:rPr>
              <a:t>社会福祉法人西城福祉会</a:t>
            </a:r>
            <a:endParaRPr kumimoji="1" lang="en-US" altLang="ja-JP" sz="2800" b="0" i="0" u="none" strike="noStrike" kern="0" cap="none" spc="0" normalizeH="0" baseline="0" noProof="0" dirty="0">
              <a:ln>
                <a:noFill/>
              </a:ln>
              <a:solidFill>
                <a:srgbClr val="FFFFFF"/>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1492614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1"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0" name="think-cell data - do not delete" hidden="1"/>
                      <p:cNvPicPr>
                        <a:picLocks noChangeAspect="1"/>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292" name="Straight Connector 34"/>
          <p:cNvCxnSpPr>
            <a:cxnSpLocks/>
            <a:stCxn id="1302" idx="0"/>
          </p:cNvCxnSpPr>
          <p:nvPr/>
        </p:nvCxnSpPr>
        <p:spPr>
          <a:xfrm>
            <a:off x="376515" y="1306225"/>
            <a:ext cx="0" cy="5312283"/>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294" name="Flowchart: Process 66"/>
          <p:cNvSpPr/>
          <p:nvPr/>
        </p:nvSpPr>
        <p:spPr>
          <a:xfrm>
            <a:off x="4563343" y="1576378"/>
            <a:ext cx="3187398" cy="1268653"/>
          </a:xfrm>
          <a:prstGeom prst="flowChartProcess">
            <a:avLst/>
          </a:prstGeom>
          <a:solidFill>
            <a:srgbClr val="F0D0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tx1"/>
              </a:solidFill>
              <a:latin typeface="+mn-ea"/>
            </a:endParaRPr>
          </a:p>
        </p:txBody>
      </p:sp>
      <p:sp>
        <p:nvSpPr>
          <p:cNvPr id="1298" name="Title 1"/>
          <p:cNvSpPr>
            <a:spLocks noGrp="1"/>
          </p:cNvSpPr>
          <p:nvPr>
            <p:ph type="title"/>
          </p:nvPr>
        </p:nvSpPr>
        <p:spPr/>
        <p:txBody>
          <a:bodyPr vert="horz"/>
          <a:lstStyle/>
          <a:p>
            <a:r>
              <a:rPr kumimoji="1" lang="en-US" altLang="ja-JP" dirty="0">
                <a:latin typeface="+mn-ea"/>
                <a:ea typeface="+mn-ea"/>
              </a:rPr>
              <a:t>2. </a:t>
            </a:r>
            <a:r>
              <a:rPr kumimoji="1" lang="ja-JP" altLang="en-US" dirty="0">
                <a:latin typeface="+mn-ea"/>
                <a:ea typeface="+mn-ea"/>
              </a:rPr>
              <a:t>一目で分かる</a:t>
            </a:r>
            <a:r>
              <a:rPr lang="ja-JP" altLang="en-US" dirty="0">
                <a:solidFill>
                  <a:srgbClr val="FFFFFF"/>
                </a:solidFill>
              </a:rPr>
              <a:t>西城福祉会　</a:t>
            </a:r>
            <a:r>
              <a:rPr kumimoji="1" lang="ja-JP" altLang="en-US" dirty="0">
                <a:latin typeface="+mn-ea"/>
                <a:ea typeface="+mn-ea"/>
              </a:rPr>
              <a:t>会社詳細情報</a:t>
            </a:r>
            <a:endParaRPr lang="en-US" dirty="0">
              <a:latin typeface="+mn-ea"/>
              <a:ea typeface="+mn-ea"/>
            </a:endParaRPr>
          </a:p>
        </p:txBody>
      </p:sp>
      <p:cxnSp>
        <p:nvCxnSpPr>
          <p:cNvPr id="1299" name="Straight Connector 129"/>
          <p:cNvCxnSpPr>
            <a:cxnSpLocks/>
          </p:cNvCxnSpPr>
          <p:nvPr/>
        </p:nvCxnSpPr>
        <p:spPr>
          <a:xfrm>
            <a:off x="332888" y="1147618"/>
            <a:ext cx="114853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00" name="矢印: 五方向 148"/>
          <p:cNvSpPr/>
          <p:nvPr/>
        </p:nvSpPr>
        <p:spPr>
          <a:xfrm>
            <a:off x="3386596" y="809897"/>
            <a:ext cx="5377964" cy="337721"/>
          </a:xfrm>
          <a:prstGeom prst="rect">
            <a:avLst/>
          </a:prstGeom>
          <a:noFill/>
          <a:ln w="15875"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000" b="1" kern="0">
                <a:latin typeface="+mn-ea"/>
              </a:rPr>
              <a:t>労働環境</a:t>
            </a:r>
            <a:endParaRPr kumimoji="0" lang="ja-JP" altLang="en-US" sz="2000" b="1" i="0" u="none" strike="noStrike" kern="0" cap="none" spc="0" normalizeH="0" baseline="0" noProof="0">
              <a:ln>
                <a:noFill/>
              </a:ln>
              <a:effectLst/>
              <a:uLnTx/>
              <a:uFillTx/>
              <a:latin typeface="+mn-ea"/>
              <a:cs typeface="+mn-cs"/>
            </a:endParaRPr>
          </a:p>
        </p:txBody>
      </p:sp>
      <p:grpSp>
        <p:nvGrpSpPr>
          <p:cNvPr id="1301" name="グループ化 39"/>
          <p:cNvGrpSpPr/>
          <p:nvPr/>
        </p:nvGrpSpPr>
        <p:grpSpPr>
          <a:xfrm>
            <a:off x="285075" y="1252894"/>
            <a:ext cx="2489693" cy="274319"/>
            <a:chOff x="3606308" y="1432007"/>
            <a:chExt cx="2489693" cy="274319"/>
          </a:xfrm>
        </p:grpSpPr>
        <p:sp>
          <p:nvSpPr>
            <p:cNvPr id="1302" name="Oval 35"/>
            <p:cNvSpPr/>
            <p:nvPr/>
          </p:nvSpPr>
          <p:spPr>
            <a:xfrm>
              <a:off x="3606308" y="1485339"/>
              <a:ext cx="182880" cy="173034"/>
            </a:xfrm>
            <a:prstGeom prst="ellipse">
              <a:avLst/>
            </a:prstGeom>
            <a:solidFill>
              <a:srgbClr val="992F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303" name="正方形/長方形 10"/>
            <p:cNvSpPr/>
            <p:nvPr/>
          </p:nvSpPr>
          <p:spPr>
            <a:xfrm>
              <a:off x="3789189" y="1432007"/>
              <a:ext cx="2306812" cy="274319"/>
            </a:xfrm>
            <a:prstGeom prst="rect">
              <a:avLst/>
            </a:prstGeom>
            <a:noFill/>
            <a:ln w="15875" cap="rnd"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600" b="1" kern="0" dirty="0">
                  <a:latin typeface="+mn-ea"/>
                </a:rPr>
                <a:t>待遇</a:t>
              </a:r>
              <a:endParaRPr kumimoji="0" lang="en-US" altLang="ja-JP" sz="1600" b="1" kern="0" dirty="0">
                <a:latin typeface="+mn-ea"/>
              </a:endParaRPr>
            </a:p>
          </p:txBody>
        </p:sp>
      </p:grpSp>
      <p:cxnSp>
        <p:nvCxnSpPr>
          <p:cNvPr id="1304" name="Straight Connector 34"/>
          <p:cNvCxnSpPr>
            <a:cxnSpLocks/>
          </p:cNvCxnSpPr>
          <p:nvPr/>
        </p:nvCxnSpPr>
        <p:spPr>
          <a:xfrm>
            <a:off x="4446680" y="1306225"/>
            <a:ext cx="0" cy="5312283"/>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305" name="Straight Connector 34"/>
          <p:cNvCxnSpPr>
            <a:cxnSpLocks/>
          </p:cNvCxnSpPr>
          <p:nvPr/>
        </p:nvCxnSpPr>
        <p:spPr>
          <a:xfrm flipH="1">
            <a:off x="8520276" y="1306225"/>
            <a:ext cx="23119" cy="5312283"/>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307" name="Flowchart: Process 64"/>
          <p:cNvSpPr/>
          <p:nvPr/>
        </p:nvSpPr>
        <p:spPr>
          <a:xfrm>
            <a:off x="447310" y="1576378"/>
            <a:ext cx="3187398" cy="1268653"/>
          </a:xfrm>
          <a:prstGeom prst="flowChartProcess">
            <a:avLst/>
          </a:prstGeom>
          <a:solidFill>
            <a:srgbClr val="F0D0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tx1"/>
              </a:solidFill>
              <a:latin typeface="+mn-ea"/>
            </a:endParaRPr>
          </a:p>
        </p:txBody>
      </p:sp>
      <p:grpSp>
        <p:nvGrpSpPr>
          <p:cNvPr id="1317" name="グループ化 147"/>
          <p:cNvGrpSpPr/>
          <p:nvPr/>
        </p:nvGrpSpPr>
        <p:grpSpPr>
          <a:xfrm>
            <a:off x="8456117" y="1252894"/>
            <a:ext cx="2518175" cy="274319"/>
            <a:chOff x="8048946" y="1252894"/>
            <a:chExt cx="2518175" cy="274319"/>
          </a:xfrm>
        </p:grpSpPr>
        <p:sp>
          <p:nvSpPr>
            <p:cNvPr id="1318" name="Oval 35"/>
            <p:cNvSpPr/>
            <p:nvPr/>
          </p:nvSpPr>
          <p:spPr>
            <a:xfrm>
              <a:off x="8048946" y="1306226"/>
              <a:ext cx="182880" cy="173034"/>
            </a:xfrm>
            <a:prstGeom prst="ellipse">
              <a:avLst/>
            </a:prstGeom>
            <a:solidFill>
              <a:srgbClr val="992F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319" name="正方形/長方形 10"/>
            <p:cNvSpPr/>
            <p:nvPr/>
          </p:nvSpPr>
          <p:spPr>
            <a:xfrm>
              <a:off x="8260309" y="1252894"/>
              <a:ext cx="2306812" cy="274319"/>
            </a:xfrm>
            <a:prstGeom prst="rect">
              <a:avLst/>
            </a:prstGeom>
            <a:noFill/>
            <a:ln w="15875" cap="rnd"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600" b="1" kern="0">
                  <a:latin typeface="+mn-ea"/>
                </a:rPr>
                <a:t>人材育成</a:t>
              </a:r>
              <a:endParaRPr kumimoji="0" lang="en-US" altLang="ja-JP" sz="1600" b="1" kern="0">
                <a:latin typeface="+mn-ea"/>
              </a:endParaRPr>
            </a:p>
          </p:txBody>
        </p:sp>
      </p:grpSp>
      <p:sp>
        <p:nvSpPr>
          <p:cNvPr id="1320" name="Flowchart: Process 64"/>
          <p:cNvSpPr/>
          <p:nvPr/>
        </p:nvSpPr>
        <p:spPr>
          <a:xfrm>
            <a:off x="8628080" y="1576378"/>
            <a:ext cx="3187398" cy="1268653"/>
          </a:xfrm>
          <a:prstGeom prst="flowChartProcess">
            <a:avLst/>
          </a:prstGeom>
          <a:solidFill>
            <a:srgbClr val="F0D0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tx1"/>
              </a:solidFill>
              <a:latin typeface="+mn-ea"/>
            </a:endParaRPr>
          </a:p>
        </p:txBody>
      </p:sp>
      <p:sp>
        <p:nvSpPr>
          <p:cNvPr id="1322" name="テキスト ボックス 106"/>
          <p:cNvSpPr txBox="1"/>
          <p:nvPr/>
        </p:nvSpPr>
        <p:spPr>
          <a:xfrm>
            <a:off x="8628080" y="1569883"/>
            <a:ext cx="1952136" cy="369332"/>
          </a:xfrm>
          <a:prstGeom prst="rect">
            <a:avLst/>
          </a:prstGeom>
          <a:noFill/>
        </p:spPr>
        <p:txBody>
          <a:bodyPr wrap="square" rtlCol="0">
            <a:spAutoFit/>
          </a:bodyPr>
          <a:lstStyle/>
          <a:p>
            <a:r>
              <a:rPr kumimoji="1" lang="ja-JP" altLang="en-US" b="1">
                <a:solidFill>
                  <a:schemeClr val="accent4">
                    <a:lumMod val="75000"/>
                  </a:schemeClr>
                </a:solidFill>
                <a:latin typeface="+mn-ea"/>
              </a:rPr>
              <a:t>教育投資総額</a:t>
            </a:r>
          </a:p>
        </p:txBody>
      </p:sp>
      <p:sp>
        <p:nvSpPr>
          <p:cNvPr id="1324" name="Oval 35"/>
          <p:cNvSpPr/>
          <p:nvPr/>
        </p:nvSpPr>
        <p:spPr>
          <a:xfrm>
            <a:off x="4355240" y="1306226"/>
            <a:ext cx="182880" cy="173034"/>
          </a:xfrm>
          <a:prstGeom prst="ellipse">
            <a:avLst/>
          </a:prstGeom>
          <a:solidFill>
            <a:srgbClr val="992F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325" name="正方形/長方形 10"/>
          <p:cNvSpPr/>
          <p:nvPr/>
        </p:nvSpPr>
        <p:spPr>
          <a:xfrm>
            <a:off x="4538121" y="1252894"/>
            <a:ext cx="2306812" cy="274319"/>
          </a:xfrm>
          <a:prstGeom prst="rect">
            <a:avLst/>
          </a:prstGeom>
          <a:noFill/>
          <a:ln w="15875" cap="rnd"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600" b="1" kern="0">
                <a:latin typeface="+mn-ea"/>
              </a:rPr>
              <a:t>ダイバーシティ</a:t>
            </a:r>
            <a:endParaRPr kumimoji="0" lang="en-US" altLang="ja-JP" sz="1600" b="1" kern="0">
              <a:latin typeface="+mn-ea"/>
            </a:endParaRPr>
          </a:p>
        </p:txBody>
      </p:sp>
      <p:sp>
        <p:nvSpPr>
          <p:cNvPr id="1326" name="テキスト ボックス 108"/>
          <p:cNvSpPr txBox="1"/>
          <p:nvPr/>
        </p:nvSpPr>
        <p:spPr>
          <a:xfrm>
            <a:off x="4563343" y="1569882"/>
            <a:ext cx="2584005" cy="369332"/>
          </a:xfrm>
          <a:prstGeom prst="rect">
            <a:avLst/>
          </a:prstGeom>
          <a:noFill/>
        </p:spPr>
        <p:txBody>
          <a:bodyPr wrap="square" rtlCol="0">
            <a:spAutoFit/>
          </a:bodyPr>
          <a:lstStyle/>
          <a:p>
            <a:r>
              <a:rPr lang="ja-JP" altLang="en-US" b="1">
                <a:solidFill>
                  <a:schemeClr val="accent4">
                    <a:lumMod val="75000"/>
                  </a:schemeClr>
                </a:solidFill>
                <a:latin typeface="+mn-ea"/>
              </a:rPr>
              <a:t>女性管理職比率と人数</a:t>
            </a:r>
            <a:endParaRPr kumimoji="1" lang="ja-JP" altLang="en-US" b="1">
              <a:solidFill>
                <a:schemeClr val="accent4">
                  <a:lumMod val="75000"/>
                </a:schemeClr>
              </a:solidFill>
              <a:latin typeface="+mn-ea"/>
            </a:endParaRPr>
          </a:p>
        </p:txBody>
      </p:sp>
      <p:pic>
        <p:nvPicPr>
          <p:cNvPr id="1328" name="グラフィックス 112" descr="金封 単色塗りつぶし"/>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587" y="1965704"/>
            <a:ext cx="816571" cy="866335"/>
          </a:xfrm>
          <a:prstGeom prst="rect">
            <a:avLst/>
          </a:prstGeom>
        </p:spPr>
      </p:pic>
      <p:pic>
        <p:nvPicPr>
          <p:cNvPr id="1332" name="グラフィックス 98" descr="本 単色塗りつぶし"/>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93590" y="2029821"/>
            <a:ext cx="762256" cy="808714"/>
          </a:xfrm>
          <a:prstGeom prst="rect">
            <a:avLst/>
          </a:prstGeom>
        </p:spPr>
      </p:pic>
      <p:pic>
        <p:nvPicPr>
          <p:cNvPr id="1336" name="Graphic 120" descr="Office worker female with solid fill"/>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05271" y="2029821"/>
            <a:ext cx="808714" cy="808714"/>
          </a:xfrm>
          <a:prstGeom prst="rect">
            <a:avLst/>
          </a:prstGeom>
        </p:spPr>
      </p:pic>
      <p:sp>
        <p:nvSpPr>
          <p:cNvPr id="1341" name="テキスト ボックス 182"/>
          <p:cNvSpPr txBox="1"/>
          <p:nvPr/>
        </p:nvSpPr>
        <p:spPr>
          <a:xfrm>
            <a:off x="5532484" y="1862460"/>
            <a:ext cx="2218257" cy="646331"/>
          </a:xfrm>
          <a:prstGeom prst="rect">
            <a:avLst/>
          </a:prstGeom>
          <a:noFill/>
        </p:spPr>
        <p:txBody>
          <a:bodyPr wrap="square" rtlCol="0">
            <a:spAutoFit/>
          </a:bodyPr>
          <a:lstStyle/>
          <a:p>
            <a:pPr marL="514350" algn="r"/>
            <a:r>
              <a:rPr lang="ja-JP" altLang="en-US" b="1" dirty="0">
                <a:solidFill>
                  <a:srgbClr val="992F3A"/>
                </a:solidFill>
                <a:latin typeface="+mn-ea"/>
              </a:rPr>
              <a:t>６０</a:t>
            </a:r>
            <a:r>
              <a:rPr lang="en-US" altLang="ja-JP" b="1" dirty="0">
                <a:solidFill>
                  <a:srgbClr val="992F3A"/>
                </a:solidFill>
                <a:latin typeface="+mn-ea"/>
              </a:rPr>
              <a:t>%</a:t>
            </a:r>
          </a:p>
          <a:p>
            <a:pPr marL="514350" algn="r"/>
            <a:r>
              <a:rPr lang="ja-JP" altLang="en-US" b="1" dirty="0">
                <a:solidFill>
                  <a:srgbClr val="992F3A"/>
                </a:solidFill>
                <a:latin typeface="+mn-ea"/>
              </a:rPr>
              <a:t>６名</a:t>
            </a:r>
          </a:p>
        </p:txBody>
      </p:sp>
      <p:sp>
        <p:nvSpPr>
          <p:cNvPr id="1343" name="テキスト ボックス 186"/>
          <p:cNvSpPr txBox="1"/>
          <p:nvPr/>
        </p:nvSpPr>
        <p:spPr>
          <a:xfrm>
            <a:off x="9484634" y="1973376"/>
            <a:ext cx="2313433" cy="461665"/>
          </a:xfrm>
          <a:prstGeom prst="rect">
            <a:avLst/>
          </a:prstGeom>
          <a:noFill/>
        </p:spPr>
        <p:txBody>
          <a:bodyPr wrap="square" rtlCol="0">
            <a:spAutoFit/>
          </a:bodyPr>
          <a:lstStyle/>
          <a:p>
            <a:pPr marL="514350" algn="r"/>
            <a:r>
              <a:rPr lang="ja-JP" altLang="en-US" sz="2400" b="1" dirty="0">
                <a:solidFill>
                  <a:srgbClr val="992F3A"/>
                </a:solidFill>
                <a:latin typeface="+mn-ea"/>
              </a:rPr>
              <a:t>２８万円</a:t>
            </a:r>
          </a:p>
        </p:txBody>
      </p:sp>
      <p:sp>
        <p:nvSpPr>
          <p:cNvPr id="1346" name="テキスト ボックス 98"/>
          <p:cNvSpPr txBox="1"/>
          <p:nvPr/>
        </p:nvSpPr>
        <p:spPr>
          <a:xfrm>
            <a:off x="468941" y="1569883"/>
            <a:ext cx="1952136" cy="369332"/>
          </a:xfrm>
          <a:prstGeom prst="rect">
            <a:avLst/>
          </a:prstGeom>
          <a:noFill/>
        </p:spPr>
        <p:txBody>
          <a:bodyPr wrap="square" rtlCol="0">
            <a:spAutoFit/>
          </a:bodyPr>
          <a:lstStyle/>
          <a:p>
            <a:r>
              <a:rPr lang="ja-JP" altLang="en-US" b="1" dirty="0">
                <a:solidFill>
                  <a:schemeClr val="accent4">
                    <a:lumMod val="75000"/>
                  </a:schemeClr>
                </a:solidFill>
                <a:latin typeface="+mn-ea"/>
              </a:rPr>
              <a:t>平均年間給与</a:t>
            </a:r>
            <a:endParaRPr kumimoji="1" lang="ja-JP" altLang="en-US" b="1" dirty="0">
              <a:solidFill>
                <a:schemeClr val="accent4">
                  <a:lumMod val="75000"/>
                </a:schemeClr>
              </a:solidFill>
              <a:latin typeface="+mn-ea"/>
            </a:endParaRPr>
          </a:p>
        </p:txBody>
      </p:sp>
      <p:sp>
        <p:nvSpPr>
          <p:cNvPr id="1347" name="テキスト ボックス 178"/>
          <p:cNvSpPr txBox="1"/>
          <p:nvPr/>
        </p:nvSpPr>
        <p:spPr>
          <a:xfrm>
            <a:off x="1467317" y="2041778"/>
            <a:ext cx="2167390" cy="369332"/>
          </a:xfrm>
          <a:prstGeom prst="rect">
            <a:avLst/>
          </a:prstGeom>
          <a:noFill/>
        </p:spPr>
        <p:txBody>
          <a:bodyPr wrap="square" rtlCol="0">
            <a:spAutoFit/>
          </a:bodyPr>
          <a:lstStyle/>
          <a:p>
            <a:pPr marL="514350" algn="r"/>
            <a:r>
              <a:rPr lang="ja-JP" altLang="en-US" b="1" dirty="0">
                <a:solidFill>
                  <a:srgbClr val="992F3A"/>
                </a:solidFill>
                <a:latin typeface="+mn-ea"/>
              </a:rPr>
              <a:t>３７２万円</a:t>
            </a:r>
          </a:p>
        </p:txBody>
      </p:sp>
      <p:sp>
        <p:nvSpPr>
          <p:cNvPr id="1356" name="テキスト ボックス 18"/>
          <p:cNvSpPr txBox="1"/>
          <p:nvPr/>
        </p:nvSpPr>
        <p:spPr>
          <a:xfrm>
            <a:off x="5617969" y="2521404"/>
            <a:ext cx="2132772" cy="261610"/>
          </a:xfrm>
          <a:prstGeom prst="rect">
            <a:avLst/>
          </a:prstGeom>
          <a:noFill/>
        </p:spPr>
        <p:txBody>
          <a:bodyPr wrap="square" rtlCol="0">
            <a:spAutoFit/>
          </a:bodyPr>
          <a:lstStyle/>
          <a:p>
            <a:pPr marL="514350" algn="r"/>
            <a:r>
              <a:rPr lang="ja-JP" altLang="en-US" sz="1100" b="1">
                <a:solidFill>
                  <a:srgbClr val="992F3A"/>
                </a:solidFill>
                <a:latin typeface="+mn-ea"/>
              </a:rPr>
              <a:t>（正規のみ）</a:t>
            </a:r>
          </a:p>
        </p:txBody>
      </p:sp>
      <p:sp>
        <p:nvSpPr>
          <p:cNvPr id="1364" name="テキスト ボックス 35"/>
          <p:cNvSpPr txBox="1"/>
          <p:nvPr/>
        </p:nvSpPr>
        <p:spPr>
          <a:xfrm>
            <a:off x="9665295" y="2423539"/>
            <a:ext cx="2132772" cy="261610"/>
          </a:xfrm>
          <a:prstGeom prst="rect">
            <a:avLst/>
          </a:prstGeom>
          <a:noFill/>
        </p:spPr>
        <p:txBody>
          <a:bodyPr wrap="square" rtlCol="0">
            <a:spAutoFit/>
          </a:bodyPr>
          <a:lstStyle/>
          <a:p>
            <a:pPr marL="514350" algn="r"/>
            <a:r>
              <a:rPr lang="ja-JP" altLang="en-US" sz="1100" b="1">
                <a:solidFill>
                  <a:srgbClr val="992F3A"/>
                </a:solidFill>
                <a:latin typeface="+mn-ea"/>
              </a:rPr>
              <a:t>（全体）</a:t>
            </a:r>
          </a:p>
        </p:txBody>
      </p:sp>
      <p:sp>
        <p:nvSpPr>
          <p:cNvPr id="2" name="正方形/長方形 45">
            <a:extLst>
              <a:ext uri="{FF2B5EF4-FFF2-40B4-BE49-F238E27FC236}">
                <a16:creationId xmlns:a16="http://schemas.microsoft.com/office/drawing/2014/main" id="{1E8797DB-BA90-5865-3333-EBEDD3BBCD99}"/>
              </a:ext>
            </a:extLst>
          </p:cNvPr>
          <p:cNvSpPr/>
          <p:nvPr/>
        </p:nvSpPr>
        <p:spPr>
          <a:xfrm>
            <a:off x="10122956" y="620713"/>
            <a:ext cx="1780651" cy="203153"/>
          </a:xfrm>
          <a:prstGeom prst="rect">
            <a:avLst/>
          </a:prstGeom>
          <a:solidFill>
            <a:schemeClr val="bg1">
              <a:alpha val="50000"/>
            </a:schemeClr>
          </a:solidFill>
          <a:ln w="15875" cap="rnd" cmpd="sng" algn="ctr">
            <a:noFill/>
            <a:prstDash val="solid"/>
          </a:ln>
          <a:effectLst/>
        </p:spPr>
        <p:txBody>
          <a:bodyPr rtlCol="0" anchor="ctr"/>
          <a:lstStyle/>
          <a:p>
            <a:pPr algn="ctr" defTabSz="457200"/>
            <a:r>
              <a:rPr kumimoji="0" lang="en-US" altLang="ja-JP" sz="1100" kern="0" dirty="0">
                <a:latin typeface="+mn-ea"/>
              </a:rPr>
              <a:t>[2026</a:t>
            </a:r>
            <a:r>
              <a:rPr kumimoji="0" lang="ja-JP" altLang="en-US" sz="1100" kern="0" dirty="0">
                <a:latin typeface="+mn-ea"/>
              </a:rPr>
              <a:t>年</a:t>
            </a:r>
            <a:r>
              <a:rPr kumimoji="0" lang="en-US" altLang="ja-JP" sz="1100" kern="0" dirty="0">
                <a:latin typeface="+mn-ea"/>
              </a:rPr>
              <a:t>2</a:t>
            </a:r>
            <a:r>
              <a:rPr kumimoji="0" lang="ja-JP" altLang="en-US" sz="1100" kern="0" dirty="0">
                <a:latin typeface="+mn-ea"/>
              </a:rPr>
              <a:t>月現在</a:t>
            </a:r>
            <a:r>
              <a:rPr kumimoji="0" lang="en-US" altLang="ja-JP" sz="1100" kern="0" dirty="0">
                <a:latin typeface="+mn-ea"/>
              </a:rPr>
              <a:t>]</a:t>
            </a:r>
          </a:p>
        </p:txBody>
      </p:sp>
      <p:sp>
        <p:nvSpPr>
          <p:cNvPr id="3" name="正方形/長方形 2">
            <a:extLst>
              <a:ext uri="{FF2B5EF4-FFF2-40B4-BE49-F238E27FC236}">
                <a16:creationId xmlns:a16="http://schemas.microsoft.com/office/drawing/2014/main" id="{CA0CB03F-25AD-950D-8817-42A1068CCB17}"/>
              </a:ext>
            </a:extLst>
          </p:cNvPr>
          <p:cNvSpPr/>
          <p:nvPr/>
        </p:nvSpPr>
        <p:spPr>
          <a:xfrm>
            <a:off x="1415671" y="-788269"/>
            <a:ext cx="3189600" cy="71372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法人名を入力しました</a:t>
            </a:r>
          </a:p>
        </p:txBody>
      </p:sp>
    </p:spTree>
    <p:extLst>
      <p:ext uri="{BB962C8B-B14F-4D97-AF65-F5344CB8AC3E}">
        <p14:creationId xmlns:p14="http://schemas.microsoft.com/office/powerpoint/2010/main" val="40134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3"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0" name="think-cell data - do not delete" hidden="1"/>
                      <p:cNvPicPr>
                        <a:picLocks noChangeAspect="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74" name="Flowchart: Process 64"/>
          <p:cNvSpPr/>
          <p:nvPr/>
        </p:nvSpPr>
        <p:spPr>
          <a:xfrm>
            <a:off x="676563" y="1569882"/>
            <a:ext cx="4489325" cy="1552067"/>
          </a:xfrm>
          <a:prstGeom prst="flowChartProcess">
            <a:avLst/>
          </a:prstGeom>
          <a:solidFill>
            <a:srgbClr val="F0D0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tx1"/>
              </a:solidFill>
              <a:latin typeface="+mn-ea"/>
            </a:endParaRPr>
          </a:p>
        </p:txBody>
      </p:sp>
      <p:sp>
        <p:nvSpPr>
          <p:cNvPr id="1376" name="Flowchart: Process 64"/>
          <p:cNvSpPr/>
          <p:nvPr/>
        </p:nvSpPr>
        <p:spPr>
          <a:xfrm>
            <a:off x="676563" y="3125497"/>
            <a:ext cx="4489325" cy="1552067"/>
          </a:xfrm>
          <a:prstGeom prst="flowChartProcess">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tx1"/>
              </a:solidFill>
              <a:latin typeface="+mn-ea"/>
            </a:endParaRPr>
          </a:p>
        </p:txBody>
      </p:sp>
      <p:sp>
        <p:nvSpPr>
          <p:cNvPr id="1377" name="テキスト ボックス 23"/>
          <p:cNvSpPr txBox="1"/>
          <p:nvPr/>
        </p:nvSpPr>
        <p:spPr>
          <a:xfrm>
            <a:off x="998203" y="1569882"/>
            <a:ext cx="4167684" cy="369332"/>
          </a:xfrm>
          <a:prstGeom prst="rect">
            <a:avLst/>
          </a:prstGeom>
          <a:noFill/>
        </p:spPr>
        <p:txBody>
          <a:bodyPr wrap="square" rtlCol="0">
            <a:spAutoFit/>
          </a:bodyPr>
          <a:lstStyle/>
          <a:p>
            <a:pPr algn="r"/>
            <a:r>
              <a:rPr kumimoji="1" lang="ja-JP" altLang="en-US" b="1">
                <a:solidFill>
                  <a:schemeClr val="accent4">
                    <a:lumMod val="75000"/>
                  </a:schemeClr>
                </a:solidFill>
                <a:latin typeface="+mn-ea"/>
              </a:rPr>
              <a:t>労災認定された件数と発生率</a:t>
            </a:r>
          </a:p>
        </p:txBody>
      </p:sp>
      <p:sp>
        <p:nvSpPr>
          <p:cNvPr id="1378" name="テキスト ボックス 24"/>
          <p:cNvSpPr txBox="1"/>
          <p:nvPr/>
        </p:nvSpPr>
        <p:spPr>
          <a:xfrm>
            <a:off x="633505" y="3125497"/>
            <a:ext cx="4532382" cy="369332"/>
          </a:xfrm>
          <a:prstGeom prst="rect">
            <a:avLst/>
          </a:prstGeom>
          <a:noFill/>
        </p:spPr>
        <p:txBody>
          <a:bodyPr wrap="square" rtlCol="0">
            <a:spAutoFit/>
          </a:bodyPr>
          <a:lstStyle>
            <a:defPPr>
              <a:defRPr lang="ja-JP"/>
            </a:defPPr>
            <a:lvl1pPr algn="r">
              <a:defRPr b="1">
                <a:latin typeface="+mn-ea"/>
              </a:defRPr>
            </a:lvl1pPr>
          </a:lstStyle>
          <a:p>
            <a:r>
              <a:rPr lang="ja-JP" altLang="en-US" dirty="0"/>
              <a:t>第三者に解決を委ねられた係争</a:t>
            </a:r>
          </a:p>
        </p:txBody>
      </p:sp>
      <p:sp>
        <p:nvSpPr>
          <p:cNvPr id="1381" name="テキスト ボックス 45"/>
          <p:cNvSpPr txBox="1"/>
          <p:nvPr/>
        </p:nvSpPr>
        <p:spPr>
          <a:xfrm>
            <a:off x="1846916" y="2084305"/>
            <a:ext cx="3318972" cy="523220"/>
          </a:xfrm>
          <a:prstGeom prst="rect">
            <a:avLst/>
          </a:prstGeom>
          <a:noFill/>
        </p:spPr>
        <p:txBody>
          <a:bodyPr wrap="square" rtlCol="0">
            <a:spAutoFit/>
          </a:bodyPr>
          <a:lstStyle/>
          <a:p>
            <a:pPr marL="514350" algn="r"/>
            <a:r>
              <a:rPr lang="en-US" altLang="ja-JP" sz="2800" b="1" dirty="0">
                <a:solidFill>
                  <a:srgbClr val="992F3A"/>
                </a:solidFill>
                <a:latin typeface="+mn-ea"/>
              </a:rPr>
              <a:t>0</a:t>
            </a:r>
            <a:r>
              <a:rPr lang="ja-JP" altLang="en-US" sz="2800" b="1" dirty="0">
                <a:solidFill>
                  <a:srgbClr val="992F3A"/>
                </a:solidFill>
                <a:latin typeface="+mn-ea"/>
              </a:rPr>
              <a:t>件　</a:t>
            </a:r>
            <a:r>
              <a:rPr lang="en-US" altLang="ja-JP" sz="2800" b="1" dirty="0">
                <a:solidFill>
                  <a:srgbClr val="992F3A"/>
                </a:solidFill>
                <a:latin typeface="+mn-ea"/>
              </a:rPr>
              <a:t>0%</a:t>
            </a:r>
            <a:endParaRPr lang="ja-JP" altLang="en-US" sz="2800" b="1" dirty="0">
              <a:solidFill>
                <a:srgbClr val="992F3A"/>
              </a:solidFill>
              <a:latin typeface="+mn-ea"/>
            </a:endParaRPr>
          </a:p>
        </p:txBody>
      </p:sp>
      <p:sp>
        <p:nvSpPr>
          <p:cNvPr id="1382" name="テキスト ボックス 46"/>
          <p:cNvSpPr txBox="1"/>
          <p:nvPr/>
        </p:nvSpPr>
        <p:spPr>
          <a:xfrm>
            <a:off x="1846916" y="3639920"/>
            <a:ext cx="3318972" cy="523220"/>
          </a:xfrm>
          <a:prstGeom prst="rect">
            <a:avLst/>
          </a:prstGeom>
          <a:noFill/>
        </p:spPr>
        <p:txBody>
          <a:bodyPr wrap="square" rtlCol="0">
            <a:spAutoFit/>
          </a:bodyPr>
          <a:lstStyle/>
          <a:p>
            <a:pPr marL="514350" algn="r"/>
            <a:r>
              <a:rPr lang="en-US" altLang="ja-JP" sz="2800" b="1" dirty="0">
                <a:solidFill>
                  <a:srgbClr val="992F3A"/>
                </a:solidFill>
                <a:latin typeface="+mn-ea"/>
              </a:rPr>
              <a:t>0</a:t>
            </a:r>
            <a:r>
              <a:rPr lang="ja-JP" altLang="en-US" sz="2800" b="1" dirty="0">
                <a:solidFill>
                  <a:srgbClr val="992F3A"/>
                </a:solidFill>
                <a:latin typeface="+mn-ea"/>
              </a:rPr>
              <a:t>件</a:t>
            </a:r>
          </a:p>
        </p:txBody>
      </p:sp>
      <p:sp>
        <p:nvSpPr>
          <p:cNvPr id="1383" name="Title 1"/>
          <p:cNvSpPr>
            <a:spLocks noGrp="1"/>
          </p:cNvSpPr>
          <p:nvPr>
            <p:ph type="title"/>
          </p:nvPr>
        </p:nvSpPr>
        <p:spPr/>
        <p:txBody>
          <a:bodyPr vert="horz"/>
          <a:lstStyle/>
          <a:p>
            <a:r>
              <a:rPr kumimoji="1" lang="en-US" altLang="ja-JP" dirty="0">
                <a:latin typeface="+mn-ea"/>
                <a:ea typeface="+mn-ea"/>
              </a:rPr>
              <a:t>2. </a:t>
            </a:r>
            <a:r>
              <a:rPr kumimoji="1" lang="ja-JP" altLang="en-US" dirty="0">
                <a:latin typeface="+mn-ea"/>
                <a:ea typeface="+mn-ea"/>
              </a:rPr>
              <a:t>一目で分かる</a:t>
            </a:r>
            <a:r>
              <a:rPr lang="ja-JP" altLang="en-US" dirty="0">
                <a:solidFill>
                  <a:srgbClr val="FFFFFF"/>
                </a:solidFill>
              </a:rPr>
              <a:t>西城福祉会　</a:t>
            </a:r>
            <a:r>
              <a:rPr kumimoji="1" lang="ja-JP" altLang="en-US" dirty="0">
                <a:latin typeface="+mn-ea"/>
                <a:ea typeface="+mn-ea"/>
              </a:rPr>
              <a:t>会社詳細情報</a:t>
            </a:r>
            <a:endParaRPr lang="en-US" dirty="0">
              <a:latin typeface="+mn-ea"/>
              <a:ea typeface="+mn-ea"/>
            </a:endParaRPr>
          </a:p>
        </p:txBody>
      </p:sp>
      <p:cxnSp>
        <p:nvCxnSpPr>
          <p:cNvPr id="1384" name="Straight Connector 129"/>
          <p:cNvCxnSpPr>
            <a:cxnSpLocks/>
          </p:cNvCxnSpPr>
          <p:nvPr/>
        </p:nvCxnSpPr>
        <p:spPr>
          <a:xfrm>
            <a:off x="332888" y="1147618"/>
            <a:ext cx="114853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85" name="矢印: 五方向 148"/>
          <p:cNvSpPr/>
          <p:nvPr/>
        </p:nvSpPr>
        <p:spPr>
          <a:xfrm>
            <a:off x="3386596" y="809897"/>
            <a:ext cx="5377964" cy="337721"/>
          </a:xfrm>
          <a:prstGeom prst="rect">
            <a:avLst/>
          </a:prstGeom>
          <a:noFill/>
          <a:ln w="15875"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000" b="1" kern="0">
                <a:latin typeface="+mn-ea"/>
              </a:rPr>
              <a:t>労働環境</a:t>
            </a:r>
            <a:endParaRPr kumimoji="0" lang="ja-JP" altLang="en-US" sz="2000" b="1" i="0" u="none" strike="noStrike" kern="0" cap="none" spc="0" normalizeH="0" baseline="0" noProof="0">
              <a:ln>
                <a:noFill/>
              </a:ln>
              <a:effectLst/>
              <a:uLnTx/>
              <a:uFillTx/>
              <a:latin typeface="+mn-ea"/>
              <a:cs typeface="+mn-cs"/>
            </a:endParaRPr>
          </a:p>
        </p:txBody>
      </p:sp>
      <p:cxnSp>
        <p:nvCxnSpPr>
          <p:cNvPr id="1386" name="Straight Connector 34"/>
          <p:cNvCxnSpPr>
            <a:cxnSpLocks/>
            <a:stCxn id="1387" idx="0"/>
          </p:cNvCxnSpPr>
          <p:nvPr/>
        </p:nvCxnSpPr>
        <p:spPr>
          <a:xfrm>
            <a:off x="376515" y="1306226"/>
            <a:ext cx="0" cy="491987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387" name="Oval 35"/>
          <p:cNvSpPr/>
          <p:nvPr/>
        </p:nvSpPr>
        <p:spPr>
          <a:xfrm>
            <a:off x="285075" y="1306226"/>
            <a:ext cx="182880" cy="173034"/>
          </a:xfrm>
          <a:prstGeom prst="ellipse">
            <a:avLst/>
          </a:prstGeom>
          <a:solidFill>
            <a:srgbClr val="992F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388" name="正方形/長方形 10"/>
          <p:cNvSpPr/>
          <p:nvPr/>
        </p:nvSpPr>
        <p:spPr>
          <a:xfrm>
            <a:off x="467955" y="1252894"/>
            <a:ext cx="2989619" cy="274319"/>
          </a:xfrm>
          <a:prstGeom prst="rect">
            <a:avLst/>
          </a:prstGeom>
          <a:noFill/>
          <a:ln w="15875" cap="rnd"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600" b="1" kern="0">
                <a:latin typeface="+mn-ea"/>
              </a:rPr>
              <a:t>安全衛生とコンプライアンス</a:t>
            </a:r>
            <a:endParaRPr kumimoji="0" lang="en-US" altLang="ja-JP" sz="1600" b="1" kern="0">
              <a:latin typeface="+mn-ea"/>
            </a:endParaRPr>
          </a:p>
        </p:txBody>
      </p:sp>
      <p:sp>
        <p:nvSpPr>
          <p:cNvPr id="1389" name="Flowchart: Process 65"/>
          <p:cNvSpPr/>
          <p:nvPr/>
        </p:nvSpPr>
        <p:spPr>
          <a:xfrm>
            <a:off x="5422877" y="1569882"/>
            <a:ext cx="6326212" cy="4656201"/>
          </a:xfrm>
          <a:prstGeom prst="flowChartProcess">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高齢者への不適切ケアを確認し</a:t>
            </a:r>
            <a:endParaRPr lang="en-US" altLang="ja-JP" dirty="0">
              <a:solidFill>
                <a:schemeClr val="tx1"/>
              </a:solidFill>
              <a:latin typeface="+mn-ea"/>
            </a:endParaRPr>
          </a:p>
          <a:p>
            <a:r>
              <a:rPr lang="en-US" altLang="ja-JP" dirty="0">
                <a:solidFill>
                  <a:schemeClr val="tx1"/>
                </a:solidFill>
                <a:latin typeface="+mn-ea"/>
              </a:rPr>
              <a:t>7</a:t>
            </a:r>
            <a:r>
              <a:rPr lang="ja-JP" altLang="en-US" dirty="0">
                <a:solidFill>
                  <a:schemeClr val="tx1"/>
                </a:solidFill>
                <a:latin typeface="+mn-ea"/>
              </a:rPr>
              <a:t>日間の出勤停止</a:t>
            </a:r>
            <a:endParaRPr lang="en-US" altLang="ja-JP" dirty="0">
              <a:solidFill>
                <a:schemeClr val="tx1"/>
              </a:solidFill>
              <a:latin typeface="+mn-ea"/>
            </a:endParaRPr>
          </a:p>
          <a:p>
            <a:endParaRPr lang="en-US" dirty="0">
              <a:solidFill>
                <a:schemeClr val="tx1"/>
              </a:solidFill>
              <a:latin typeface="+mn-ea"/>
            </a:endParaRPr>
          </a:p>
          <a:p>
            <a:r>
              <a:rPr lang="en-US" altLang="ja-JP" dirty="0">
                <a:solidFill>
                  <a:schemeClr val="tx1"/>
                </a:solidFill>
                <a:latin typeface="+mn-ea"/>
              </a:rPr>
              <a:t>1</a:t>
            </a:r>
            <a:r>
              <a:rPr lang="ja-JP" altLang="en-US" dirty="0">
                <a:solidFill>
                  <a:schemeClr val="tx1"/>
                </a:solidFill>
                <a:latin typeface="+mn-ea"/>
              </a:rPr>
              <a:t>件</a:t>
            </a:r>
            <a:endParaRPr lang="en-US" dirty="0">
              <a:solidFill>
                <a:schemeClr val="tx1"/>
              </a:solidFill>
              <a:latin typeface="+mn-ea"/>
            </a:endParaRPr>
          </a:p>
        </p:txBody>
      </p:sp>
      <p:sp>
        <p:nvSpPr>
          <p:cNvPr id="1390" name="テキスト ボックス 26"/>
          <p:cNvSpPr txBox="1"/>
          <p:nvPr/>
        </p:nvSpPr>
        <p:spPr>
          <a:xfrm>
            <a:off x="8878447" y="1614255"/>
            <a:ext cx="2798056" cy="369332"/>
          </a:xfrm>
          <a:prstGeom prst="rect">
            <a:avLst/>
          </a:prstGeom>
          <a:noFill/>
        </p:spPr>
        <p:txBody>
          <a:bodyPr wrap="square" rtlCol="0">
            <a:spAutoFit/>
          </a:bodyPr>
          <a:lstStyle/>
          <a:p>
            <a:pPr algn="r"/>
            <a:r>
              <a:rPr lang="ja-JP" altLang="en-US" b="1">
                <a:solidFill>
                  <a:schemeClr val="accent4">
                    <a:lumMod val="75000"/>
                  </a:schemeClr>
                </a:solidFill>
                <a:latin typeface="+mn-ea"/>
              </a:rPr>
              <a:t>懲戒処分の種類と件数</a:t>
            </a:r>
            <a:endParaRPr kumimoji="1" lang="ja-JP" altLang="en-US" b="1">
              <a:solidFill>
                <a:schemeClr val="accent4">
                  <a:lumMod val="75000"/>
                </a:schemeClr>
              </a:solidFill>
              <a:latin typeface="+mn-ea"/>
            </a:endParaRPr>
          </a:p>
        </p:txBody>
      </p:sp>
      <p:pic>
        <p:nvPicPr>
          <p:cNvPr id="1391" name="グラフィックス 105" descr="建設作業員男性 単色塗りつぶし"/>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4511" y="1933453"/>
            <a:ext cx="1076398" cy="1142004"/>
          </a:xfrm>
          <a:prstGeom prst="rect">
            <a:avLst/>
          </a:prstGeom>
        </p:spPr>
      </p:pic>
      <p:pic>
        <p:nvPicPr>
          <p:cNvPr id="1392" name="Graphic 110" descr="Shield Cross with solid fill"/>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4511" y="3535559"/>
            <a:ext cx="1076398" cy="1076398"/>
          </a:xfrm>
          <a:prstGeom prst="rect">
            <a:avLst/>
          </a:prstGeom>
        </p:spPr>
      </p:pic>
      <p:pic>
        <p:nvPicPr>
          <p:cNvPr id="1394" name="グラフィックス 166" descr="メガホン 1 単色塗りつぶし"/>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42788" y="5069066"/>
            <a:ext cx="1106424" cy="1106424"/>
          </a:xfrm>
          <a:prstGeom prst="rect">
            <a:avLst/>
          </a:prstGeom>
        </p:spPr>
      </p:pic>
      <p:sp>
        <p:nvSpPr>
          <p:cNvPr id="1396" name="テキスト ボックス 6"/>
          <p:cNvSpPr txBox="1"/>
          <p:nvPr/>
        </p:nvSpPr>
        <p:spPr>
          <a:xfrm>
            <a:off x="3033116" y="2559608"/>
            <a:ext cx="2132772" cy="261610"/>
          </a:xfrm>
          <a:prstGeom prst="rect">
            <a:avLst/>
          </a:prstGeom>
          <a:noFill/>
        </p:spPr>
        <p:txBody>
          <a:bodyPr wrap="square" rtlCol="0">
            <a:spAutoFit/>
          </a:bodyPr>
          <a:lstStyle/>
          <a:p>
            <a:pPr marL="514350" algn="r"/>
            <a:r>
              <a:rPr lang="ja-JP" altLang="en-US" sz="1100" b="1">
                <a:solidFill>
                  <a:srgbClr val="992F3A"/>
                </a:solidFill>
                <a:latin typeface="+mn-ea"/>
              </a:rPr>
              <a:t>（正規のみ）</a:t>
            </a:r>
          </a:p>
        </p:txBody>
      </p:sp>
      <p:sp>
        <p:nvSpPr>
          <p:cNvPr id="1398" name="テキスト ボックス 10"/>
          <p:cNvSpPr txBox="1"/>
          <p:nvPr/>
        </p:nvSpPr>
        <p:spPr>
          <a:xfrm>
            <a:off x="3033116" y="4129068"/>
            <a:ext cx="2132772" cy="261610"/>
          </a:xfrm>
          <a:prstGeom prst="rect">
            <a:avLst/>
          </a:prstGeom>
          <a:noFill/>
        </p:spPr>
        <p:txBody>
          <a:bodyPr wrap="square" rtlCol="0">
            <a:spAutoFit/>
          </a:bodyPr>
          <a:lstStyle/>
          <a:p>
            <a:pPr marL="514350" algn="r"/>
            <a:r>
              <a:rPr lang="ja-JP" altLang="en-US" sz="1100" b="1">
                <a:solidFill>
                  <a:srgbClr val="992F3A"/>
                </a:solidFill>
                <a:latin typeface="+mn-ea"/>
              </a:rPr>
              <a:t>（正規のみ）</a:t>
            </a:r>
          </a:p>
        </p:txBody>
      </p:sp>
      <p:sp>
        <p:nvSpPr>
          <p:cNvPr id="2" name="正方形/長方形 45">
            <a:extLst>
              <a:ext uri="{FF2B5EF4-FFF2-40B4-BE49-F238E27FC236}">
                <a16:creationId xmlns:a16="http://schemas.microsoft.com/office/drawing/2014/main" id="{5A251E8B-DCD8-8D26-DB9D-E994769DB42A}"/>
              </a:ext>
            </a:extLst>
          </p:cNvPr>
          <p:cNvSpPr/>
          <p:nvPr/>
        </p:nvSpPr>
        <p:spPr>
          <a:xfrm>
            <a:off x="8878447" y="636535"/>
            <a:ext cx="2480207" cy="526903"/>
          </a:xfrm>
          <a:prstGeom prst="rect">
            <a:avLst/>
          </a:prstGeom>
          <a:solidFill>
            <a:schemeClr val="bg1">
              <a:alpha val="50000"/>
            </a:schemeClr>
          </a:solidFill>
          <a:ln w="15875" cap="rnd" cmpd="sng" algn="ctr">
            <a:noFill/>
            <a:prstDash val="solid"/>
          </a:ln>
          <a:effectLst/>
        </p:spPr>
        <p:txBody>
          <a:bodyPr rtlCol="0" anchor="ctr"/>
          <a:lstStyle/>
          <a:p>
            <a:pPr algn="ctr" defTabSz="457200"/>
            <a:r>
              <a:rPr kumimoji="0" lang="en-US" altLang="ja-JP" sz="1400" kern="0" dirty="0">
                <a:latin typeface="+mn-ea"/>
              </a:rPr>
              <a:t>[</a:t>
            </a:r>
            <a:r>
              <a:rPr kumimoji="0" lang="ja-JP" altLang="en-US" sz="1400" kern="0" dirty="0">
                <a:latin typeface="+mn-ea"/>
              </a:rPr>
              <a:t>令和</a:t>
            </a:r>
            <a:r>
              <a:rPr kumimoji="0" lang="en-US" altLang="ja-JP" sz="1400" kern="0" dirty="0">
                <a:latin typeface="+mn-ea"/>
              </a:rPr>
              <a:t>6</a:t>
            </a:r>
            <a:r>
              <a:rPr kumimoji="0" lang="ja-JP" altLang="en-US" sz="1400" kern="0" dirty="0">
                <a:latin typeface="+mn-ea"/>
              </a:rPr>
              <a:t>年度実績</a:t>
            </a:r>
            <a:r>
              <a:rPr kumimoji="0" lang="en-US" altLang="ja-JP" sz="1400" kern="0" dirty="0">
                <a:latin typeface="+mn-ea"/>
              </a:rPr>
              <a:t>]</a:t>
            </a:r>
          </a:p>
        </p:txBody>
      </p:sp>
      <p:sp>
        <p:nvSpPr>
          <p:cNvPr id="3" name="正方形/長方形 2">
            <a:extLst>
              <a:ext uri="{FF2B5EF4-FFF2-40B4-BE49-F238E27FC236}">
                <a16:creationId xmlns:a16="http://schemas.microsoft.com/office/drawing/2014/main" id="{5B638BA8-1D5B-7851-75BE-568AADDA6B5F}"/>
              </a:ext>
            </a:extLst>
          </p:cNvPr>
          <p:cNvSpPr/>
          <p:nvPr/>
        </p:nvSpPr>
        <p:spPr>
          <a:xfrm>
            <a:off x="4888678" y="7306396"/>
            <a:ext cx="3189600" cy="71372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データがない項目を</a:t>
            </a:r>
            <a:br>
              <a:rPr lang="en-US" altLang="ja-JP" dirty="0">
                <a:solidFill>
                  <a:schemeClr val="tx1"/>
                </a:solidFill>
              </a:rPr>
            </a:br>
            <a:r>
              <a:rPr lang="ja-JP" altLang="en-US" dirty="0">
                <a:solidFill>
                  <a:schemeClr val="tx1"/>
                </a:solidFill>
              </a:rPr>
              <a:t>削除しました</a:t>
            </a:r>
          </a:p>
        </p:txBody>
      </p:sp>
    </p:spTree>
    <p:extLst>
      <p:ext uri="{BB962C8B-B14F-4D97-AF65-F5344CB8AC3E}">
        <p14:creationId xmlns:p14="http://schemas.microsoft.com/office/powerpoint/2010/main" val="3436332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4"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0" name="think-cell data - do not delete" hidden="1"/>
                      <p:cNvPicPr>
                        <a:picLocks noChangeAspect="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05" name="Title 1"/>
          <p:cNvSpPr>
            <a:spLocks noGrp="1"/>
          </p:cNvSpPr>
          <p:nvPr>
            <p:ph type="title"/>
          </p:nvPr>
        </p:nvSpPr>
        <p:spPr/>
        <p:txBody>
          <a:bodyPr vert="horz"/>
          <a:lstStyle/>
          <a:p>
            <a:r>
              <a:rPr kumimoji="1" lang="en-US" altLang="ja-JP" dirty="0">
                <a:latin typeface="+mn-ea"/>
                <a:ea typeface="+mn-ea"/>
              </a:rPr>
              <a:t>2. </a:t>
            </a:r>
            <a:r>
              <a:rPr kumimoji="1" lang="ja-JP" altLang="en-US" dirty="0">
                <a:latin typeface="+mn-ea"/>
                <a:ea typeface="+mn-ea"/>
              </a:rPr>
              <a:t>一目で分かる</a:t>
            </a:r>
            <a:r>
              <a:rPr lang="ja-JP" altLang="en-US" dirty="0">
                <a:solidFill>
                  <a:srgbClr val="FFFFFF"/>
                </a:solidFill>
              </a:rPr>
              <a:t>西城福祉会　</a:t>
            </a:r>
            <a:r>
              <a:rPr kumimoji="1" lang="ja-JP" altLang="en-US" dirty="0">
                <a:latin typeface="+mn-ea"/>
                <a:ea typeface="+mn-ea"/>
              </a:rPr>
              <a:t>会社詳細情報</a:t>
            </a:r>
            <a:endParaRPr lang="en-US" dirty="0">
              <a:latin typeface="+mn-ea"/>
              <a:ea typeface="+mn-ea"/>
            </a:endParaRPr>
          </a:p>
        </p:txBody>
      </p:sp>
      <p:cxnSp>
        <p:nvCxnSpPr>
          <p:cNvPr id="1406" name="Straight Connector 129"/>
          <p:cNvCxnSpPr>
            <a:cxnSpLocks/>
          </p:cNvCxnSpPr>
          <p:nvPr/>
        </p:nvCxnSpPr>
        <p:spPr>
          <a:xfrm>
            <a:off x="332888" y="1147618"/>
            <a:ext cx="114853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07" name="矢印: 五方向 148"/>
          <p:cNvSpPr/>
          <p:nvPr/>
        </p:nvSpPr>
        <p:spPr>
          <a:xfrm>
            <a:off x="3386596" y="809897"/>
            <a:ext cx="5377964" cy="337721"/>
          </a:xfrm>
          <a:prstGeom prst="rect">
            <a:avLst/>
          </a:prstGeom>
          <a:noFill/>
          <a:ln w="15875"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effectLst/>
                <a:uLnTx/>
                <a:uFillTx/>
                <a:latin typeface="+mn-ea"/>
                <a:cs typeface="+mn-cs"/>
              </a:rPr>
              <a:t>人的資本経営の成果</a:t>
            </a:r>
          </a:p>
        </p:txBody>
      </p:sp>
      <p:sp>
        <p:nvSpPr>
          <p:cNvPr id="1412" name="Flowchart: Process 65"/>
          <p:cNvSpPr/>
          <p:nvPr/>
        </p:nvSpPr>
        <p:spPr>
          <a:xfrm>
            <a:off x="482080" y="2916508"/>
            <a:ext cx="3538538" cy="2423142"/>
          </a:xfrm>
          <a:prstGeom prst="flowChartProcess">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tx1"/>
              </a:solidFill>
              <a:latin typeface="+mn-ea"/>
            </a:endParaRPr>
          </a:p>
        </p:txBody>
      </p:sp>
      <p:grpSp>
        <p:nvGrpSpPr>
          <p:cNvPr id="1413" name="グループ化 89"/>
          <p:cNvGrpSpPr/>
          <p:nvPr/>
        </p:nvGrpSpPr>
        <p:grpSpPr>
          <a:xfrm>
            <a:off x="2590826" y="4238568"/>
            <a:ext cx="1272836" cy="1161363"/>
            <a:chOff x="12842646" y="5150498"/>
            <a:chExt cx="442858" cy="396224"/>
          </a:xfrm>
        </p:grpSpPr>
        <p:pic>
          <p:nvPicPr>
            <p:cNvPr id="1414" name="グラフィックス 90" descr="棒グラフ (上昇) 単色塗りつぶし"/>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842646" y="5150498"/>
              <a:ext cx="379353" cy="379353"/>
            </a:xfrm>
            <a:prstGeom prst="rect">
              <a:avLst/>
            </a:prstGeom>
          </p:spPr>
        </p:pic>
        <p:pic>
          <p:nvPicPr>
            <p:cNvPr id="1415" name="グラフィックス 91" descr="歯車 1 つ 単色塗りつぶし"/>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062613" y="5323831"/>
              <a:ext cx="222891" cy="222891"/>
            </a:xfrm>
            <a:prstGeom prst="rect">
              <a:avLst/>
            </a:prstGeom>
          </p:spPr>
        </p:pic>
      </p:grpSp>
      <p:sp>
        <p:nvSpPr>
          <p:cNvPr id="1416" name="テキスト ボックス 36"/>
          <p:cNvSpPr txBox="1"/>
          <p:nvPr/>
        </p:nvSpPr>
        <p:spPr>
          <a:xfrm>
            <a:off x="365720" y="3089109"/>
            <a:ext cx="3197499" cy="369332"/>
          </a:xfrm>
          <a:prstGeom prst="rect">
            <a:avLst/>
          </a:prstGeom>
          <a:noFill/>
        </p:spPr>
        <p:txBody>
          <a:bodyPr wrap="square" rtlCol="0">
            <a:spAutoFit/>
          </a:bodyPr>
          <a:lstStyle/>
          <a:p>
            <a:pPr algn="r"/>
            <a:r>
              <a:rPr lang="ja-JP" altLang="en-US" b="1" dirty="0">
                <a:latin typeface="+mn-ea"/>
              </a:rPr>
              <a:t>従業員</a:t>
            </a:r>
            <a:r>
              <a:rPr lang="en-US" altLang="ja-JP" b="1" dirty="0">
                <a:latin typeface="+mn-ea"/>
              </a:rPr>
              <a:t>1</a:t>
            </a:r>
            <a:r>
              <a:rPr lang="ja-JP" altLang="en-US" b="1" dirty="0">
                <a:latin typeface="+mn-ea"/>
              </a:rPr>
              <a:t>人当たりの収益</a:t>
            </a:r>
            <a:endParaRPr kumimoji="1" lang="ja-JP" altLang="en-US" b="1" dirty="0">
              <a:latin typeface="+mn-ea"/>
            </a:endParaRPr>
          </a:p>
        </p:txBody>
      </p:sp>
      <p:sp>
        <p:nvSpPr>
          <p:cNvPr id="1417" name="テキスト ボックス 39"/>
          <p:cNvSpPr txBox="1"/>
          <p:nvPr/>
        </p:nvSpPr>
        <p:spPr>
          <a:xfrm>
            <a:off x="-513742" y="3598275"/>
            <a:ext cx="4296563" cy="584775"/>
          </a:xfrm>
          <a:prstGeom prst="rect">
            <a:avLst/>
          </a:prstGeom>
          <a:noFill/>
        </p:spPr>
        <p:txBody>
          <a:bodyPr wrap="square" rtlCol="0">
            <a:spAutoFit/>
          </a:bodyPr>
          <a:lstStyle/>
          <a:p>
            <a:pPr marL="514350" algn="r"/>
            <a:r>
              <a:rPr lang="ja-JP" altLang="en-US" sz="3200" b="1" dirty="0">
                <a:solidFill>
                  <a:srgbClr val="992F3A"/>
                </a:solidFill>
                <a:latin typeface="+mn-ea"/>
              </a:rPr>
              <a:t>５４６万円</a:t>
            </a:r>
            <a:r>
              <a:rPr lang="en-US" altLang="ja-JP" sz="3200" b="1" dirty="0">
                <a:solidFill>
                  <a:srgbClr val="992F3A"/>
                </a:solidFill>
                <a:latin typeface="+mn-ea"/>
              </a:rPr>
              <a:t>/</a:t>
            </a:r>
            <a:r>
              <a:rPr lang="ja-JP" altLang="en-US" sz="3200" b="1" dirty="0">
                <a:solidFill>
                  <a:srgbClr val="992F3A"/>
                </a:solidFill>
                <a:latin typeface="+mn-ea"/>
              </a:rPr>
              <a:t>人</a:t>
            </a:r>
          </a:p>
        </p:txBody>
      </p:sp>
      <p:sp>
        <p:nvSpPr>
          <p:cNvPr id="1422" name="正方形/長方形 45"/>
          <p:cNvSpPr/>
          <p:nvPr/>
        </p:nvSpPr>
        <p:spPr>
          <a:xfrm>
            <a:off x="9398000" y="620713"/>
            <a:ext cx="2480207" cy="526903"/>
          </a:xfrm>
          <a:prstGeom prst="rect">
            <a:avLst/>
          </a:prstGeom>
          <a:solidFill>
            <a:schemeClr val="bg1">
              <a:alpha val="50000"/>
            </a:schemeClr>
          </a:solidFill>
          <a:ln w="15875" cap="rnd" cmpd="sng" algn="ctr">
            <a:noFill/>
            <a:prstDash val="solid"/>
          </a:ln>
          <a:effectLst/>
        </p:spPr>
        <p:txBody>
          <a:bodyPr rtlCol="0" anchor="ctr"/>
          <a:lstStyle/>
          <a:p>
            <a:pPr algn="ctr" defTabSz="457200"/>
            <a:r>
              <a:rPr kumimoji="0" lang="en-US" altLang="ja-JP" sz="1400" kern="0" dirty="0">
                <a:latin typeface="+mn-ea"/>
              </a:rPr>
              <a:t>[</a:t>
            </a:r>
            <a:r>
              <a:rPr kumimoji="0" lang="ja-JP" altLang="en-US" sz="1400" kern="0" dirty="0">
                <a:latin typeface="+mn-ea"/>
              </a:rPr>
              <a:t>令和</a:t>
            </a:r>
            <a:r>
              <a:rPr kumimoji="0" lang="en-US" altLang="ja-JP" sz="1400" kern="0" dirty="0">
                <a:latin typeface="+mn-ea"/>
              </a:rPr>
              <a:t>6</a:t>
            </a:r>
            <a:r>
              <a:rPr kumimoji="0" lang="ja-JP" altLang="en-US" sz="1400" kern="0" dirty="0">
                <a:latin typeface="+mn-ea"/>
              </a:rPr>
              <a:t>年度実績</a:t>
            </a:r>
            <a:r>
              <a:rPr kumimoji="0" lang="en-US" altLang="ja-JP" sz="1400" kern="0" dirty="0">
                <a:latin typeface="+mn-ea"/>
              </a:rPr>
              <a:t>]</a:t>
            </a:r>
          </a:p>
        </p:txBody>
      </p:sp>
      <p:sp>
        <p:nvSpPr>
          <p:cNvPr id="3" name="Flowchart: Process 65">
            <a:extLst>
              <a:ext uri="{FF2B5EF4-FFF2-40B4-BE49-F238E27FC236}">
                <a16:creationId xmlns:a16="http://schemas.microsoft.com/office/drawing/2014/main" id="{E975F8AF-023A-5028-9145-6DBB7880E665}"/>
              </a:ext>
            </a:extLst>
          </p:cNvPr>
          <p:cNvSpPr/>
          <p:nvPr/>
        </p:nvSpPr>
        <p:spPr>
          <a:xfrm>
            <a:off x="4301591" y="2916508"/>
            <a:ext cx="3538538" cy="2423142"/>
          </a:xfrm>
          <a:prstGeom prst="flowChartProcess">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mn-ea"/>
            </a:endParaRPr>
          </a:p>
        </p:txBody>
      </p:sp>
      <p:pic>
        <p:nvPicPr>
          <p:cNvPr id="2" name="グラフィックス 98" descr="本 単色塗りつぶし">
            <a:extLst>
              <a:ext uri="{FF2B5EF4-FFF2-40B4-BE49-F238E27FC236}">
                <a16:creationId xmlns:a16="http://schemas.microsoft.com/office/drawing/2014/main" id="{7E98A8C5-17E6-C1BF-74AF-19E228708E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92074" y="4307883"/>
            <a:ext cx="827065" cy="877473"/>
          </a:xfrm>
          <a:prstGeom prst="rect">
            <a:avLst/>
          </a:prstGeom>
        </p:spPr>
      </p:pic>
      <p:sp>
        <p:nvSpPr>
          <p:cNvPr id="4" name="テキスト ボックス 36">
            <a:extLst>
              <a:ext uri="{FF2B5EF4-FFF2-40B4-BE49-F238E27FC236}">
                <a16:creationId xmlns:a16="http://schemas.microsoft.com/office/drawing/2014/main" id="{9C6A8F84-9535-63DC-7355-2276994B751E}"/>
              </a:ext>
            </a:extLst>
          </p:cNvPr>
          <p:cNvSpPr txBox="1"/>
          <p:nvPr/>
        </p:nvSpPr>
        <p:spPr>
          <a:xfrm>
            <a:off x="4586622" y="3034468"/>
            <a:ext cx="2118844" cy="369332"/>
          </a:xfrm>
          <a:prstGeom prst="rect">
            <a:avLst/>
          </a:prstGeom>
          <a:noFill/>
        </p:spPr>
        <p:txBody>
          <a:bodyPr wrap="square" rtlCol="0">
            <a:spAutoFit/>
          </a:bodyPr>
          <a:lstStyle/>
          <a:p>
            <a:pPr algn="r"/>
            <a:r>
              <a:rPr kumimoji="1" lang="ja-JP" altLang="en-US" b="1" dirty="0">
                <a:latin typeface="+mn-ea"/>
              </a:rPr>
              <a:t>教育投資総額</a:t>
            </a:r>
          </a:p>
        </p:txBody>
      </p:sp>
      <p:sp>
        <p:nvSpPr>
          <p:cNvPr id="5" name="テキスト ボックス 39">
            <a:extLst>
              <a:ext uri="{FF2B5EF4-FFF2-40B4-BE49-F238E27FC236}">
                <a16:creationId xmlns:a16="http://schemas.microsoft.com/office/drawing/2014/main" id="{ED1927B4-9E2F-3C54-560F-D76DD53CE781}"/>
              </a:ext>
            </a:extLst>
          </p:cNvPr>
          <p:cNvSpPr txBox="1"/>
          <p:nvPr/>
        </p:nvSpPr>
        <p:spPr>
          <a:xfrm>
            <a:off x="3407742" y="3569788"/>
            <a:ext cx="4296563" cy="584775"/>
          </a:xfrm>
          <a:prstGeom prst="rect">
            <a:avLst/>
          </a:prstGeom>
          <a:noFill/>
        </p:spPr>
        <p:txBody>
          <a:bodyPr wrap="square" rtlCol="0">
            <a:spAutoFit/>
          </a:bodyPr>
          <a:lstStyle/>
          <a:p>
            <a:pPr marL="514350" algn="r"/>
            <a:r>
              <a:rPr lang="ja-JP" altLang="en-US" sz="3200" b="1" dirty="0">
                <a:solidFill>
                  <a:srgbClr val="992F3A"/>
                </a:solidFill>
                <a:latin typeface="+mn-ea"/>
              </a:rPr>
              <a:t>２８万円</a:t>
            </a:r>
            <a:r>
              <a:rPr lang="en-US" altLang="ja-JP" sz="3200" b="1" dirty="0">
                <a:solidFill>
                  <a:srgbClr val="992F3A"/>
                </a:solidFill>
                <a:latin typeface="+mn-ea"/>
              </a:rPr>
              <a:t>/</a:t>
            </a:r>
            <a:r>
              <a:rPr lang="ja-JP" altLang="en-US" sz="3200" b="1" dirty="0">
                <a:solidFill>
                  <a:srgbClr val="992F3A"/>
                </a:solidFill>
                <a:latin typeface="+mn-ea"/>
              </a:rPr>
              <a:t>合計</a:t>
            </a:r>
          </a:p>
        </p:txBody>
      </p:sp>
      <p:sp>
        <p:nvSpPr>
          <p:cNvPr id="7" name="Flowchart: Process 65">
            <a:extLst>
              <a:ext uri="{FF2B5EF4-FFF2-40B4-BE49-F238E27FC236}">
                <a16:creationId xmlns:a16="http://schemas.microsoft.com/office/drawing/2014/main" id="{AF7D41FF-2BDC-4475-0D3E-07B4FC890E1F}"/>
              </a:ext>
            </a:extLst>
          </p:cNvPr>
          <p:cNvSpPr/>
          <p:nvPr/>
        </p:nvSpPr>
        <p:spPr>
          <a:xfrm>
            <a:off x="8210550" y="2942992"/>
            <a:ext cx="3538538" cy="2423142"/>
          </a:xfrm>
          <a:prstGeom prst="flowChartProcess">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mn-ea"/>
            </a:endParaRPr>
          </a:p>
        </p:txBody>
      </p:sp>
      <p:sp>
        <p:nvSpPr>
          <p:cNvPr id="8" name="テキスト ボックス 36">
            <a:extLst>
              <a:ext uri="{FF2B5EF4-FFF2-40B4-BE49-F238E27FC236}">
                <a16:creationId xmlns:a16="http://schemas.microsoft.com/office/drawing/2014/main" id="{4CBC0C4F-12D9-0792-81E1-21AC06AE6815}"/>
              </a:ext>
            </a:extLst>
          </p:cNvPr>
          <p:cNvSpPr txBox="1"/>
          <p:nvPr/>
        </p:nvSpPr>
        <p:spPr>
          <a:xfrm>
            <a:off x="8764560" y="3098304"/>
            <a:ext cx="2118844" cy="369332"/>
          </a:xfrm>
          <a:prstGeom prst="rect">
            <a:avLst/>
          </a:prstGeom>
          <a:noFill/>
        </p:spPr>
        <p:txBody>
          <a:bodyPr wrap="square" rtlCol="0">
            <a:spAutoFit/>
          </a:bodyPr>
          <a:lstStyle/>
          <a:p>
            <a:pPr algn="r"/>
            <a:r>
              <a:rPr lang="ja-JP" altLang="en-US" b="1" dirty="0">
                <a:latin typeface="+mn-ea"/>
              </a:rPr>
              <a:t>平均年間給与</a:t>
            </a:r>
            <a:endParaRPr kumimoji="1" lang="ja-JP" altLang="en-US" b="1" dirty="0">
              <a:latin typeface="+mn-ea"/>
            </a:endParaRPr>
          </a:p>
        </p:txBody>
      </p:sp>
      <p:sp>
        <p:nvSpPr>
          <p:cNvPr id="9" name="テキスト ボックス 39">
            <a:extLst>
              <a:ext uri="{FF2B5EF4-FFF2-40B4-BE49-F238E27FC236}">
                <a16:creationId xmlns:a16="http://schemas.microsoft.com/office/drawing/2014/main" id="{7056DEBF-F5BF-959A-2694-A0127285F615}"/>
              </a:ext>
            </a:extLst>
          </p:cNvPr>
          <p:cNvSpPr txBox="1"/>
          <p:nvPr/>
        </p:nvSpPr>
        <p:spPr>
          <a:xfrm>
            <a:off x="7452525" y="3543304"/>
            <a:ext cx="4296563" cy="584775"/>
          </a:xfrm>
          <a:prstGeom prst="rect">
            <a:avLst/>
          </a:prstGeom>
          <a:noFill/>
        </p:spPr>
        <p:txBody>
          <a:bodyPr wrap="square" rtlCol="0">
            <a:spAutoFit/>
          </a:bodyPr>
          <a:lstStyle/>
          <a:p>
            <a:pPr marL="514350" algn="r"/>
            <a:r>
              <a:rPr lang="ja-JP" altLang="en-US" sz="3200" b="1" dirty="0">
                <a:solidFill>
                  <a:srgbClr val="992F3A"/>
                </a:solidFill>
                <a:latin typeface="+mn-ea"/>
              </a:rPr>
              <a:t>３７２万円</a:t>
            </a:r>
            <a:r>
              <a:rPr lang="en-US" altLang="ja-JP" sz="3200" b="1" dirty="0">
                <a:solidFill>
                  <a:srgbClr val="992F3A"/>
                </a:solidFill>
                <a:latin typeface="+mn-ea"/>
              </a:rPr>
              <a:t>/</a:t>
            </a:r>
            <a:r>
              <a:rPr lang="ja-JP" altLang="en-US" sz="3200" b="1" dirty="0">
                <a:solidFill>
                  <a:srgbClr val="992F3A"/>
                </a:solidFill>
                <a:latin typeface="+mn-ea"/>
              </a:rPr>
              <a:t>平均</a:t>
            </a:r>
          </a:p>
        </p:txBody>
      </p:sp>
      <p:pic>
        <p:nvPicPr>
          <p:cNvPr id="6" name="グラフィックス 112" descr="金封 単色塗りつぶし">
            <a:extLst>
              <a:ext uri="{FF2B5EF4-FFF2-40B4-BE49-F238E27FC236}">
                <a16:creationId xmlns:a16="http://schemas.microsoft.com/office/drawing/2014/main" id="{9B7FA573-C488-ACD8-18AE-272A412E40F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53424" y="4295223"/>
            <a:ext cx="816571" cy="866335"/>
          </a:xfrm>
          <a:prstGeom prst="rect">
            <a:avLst/>
          </a:prstGeom>
        </p:spPr>
      </p:pic>
    </p:spTree>
    <p:extLst>
      <p:ext uri="{BB962C8B-B14F-4D97-AF65-F5344CB8AC3E}">
        <p14:creationId xmlns:p14="http://schemas.microsoft.com/office/powerpoint/2010/main" val="2581524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8"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469" name="タイトル 1"/>
          <p:cNvSpPr>
            <a:spLocks noGrp="1"/>
          </p:cNvSpPr>
          <p:nvPr>
            <p:ph type="title"/>
          </p:nvPr>
        </p:nvSpPr>
        <p:spPr/>
        <p:txBody>
          <a:bodyPr vert="horz"/>
          <a:lstStyle/>
          <a:p>
            <a:r>
              <a:rPr kumimoji="1" lang="en-US" altLang="ja-JP">
                <a:latin typeface="+mn-ea"/>
                <a:ea typeface="+mn-ea"/>
              </a:rPr>
              <a:t>2. </a:t>
            </a:r>
            <a:r>
              <a:rPr kumimoji="1" lang="ja-JP" altLang="en-US">
                <a:latin typeface="+mn-ea"/>
                <a:ea typeface="+mn-ea"/>
              </a:rPr>
              <a:t>一目で分かる</a:t>
            </a:r>
            <a:r>
              <a:rPr kumimoji="1" lang="en-US" altLang="ja-JP">
                <a:latin typeface="+mn-ea"/>
                <a:ea typeface="+mn-ea"/>
              </a:rPr>
              <a:t>(</a:t>
            </a:r>
            <a:r>
              <a:rPr lang="ja-JP" altLang="en-US">
                <a:latin typeface="+mn-ea"/>
                <a:ea typeface="+mn-ea"/>
              </a:rPr>
              <a:t>会社名</a:t>
            </a:r>
            <a:r>
              <a:rPr lang="en-US" altLang="ja-JP">
                <a:latin typeface="+mn-ea"/>
                <a:ea typeface="+mn-ea"/>
              </a:rPr>
              <a:t>)</a:t>
            </a:r>
            <a:r>
              <a:rPr lang="ja-JP" altLang="en-US">
                <a:latin typeface="+mn-ea"/>
                <a:ea typeface="+mn-ea"/>
              </a:rPr>
              <a:t>　福利厚生情報</a:t>
            </a:r>
            <a:endParaRPr kumimoji="1" lang="ja-JP" altLang="en-US">
              <a:latin typeface="+mn-ea"/>
              <a:ea typeface="+mn-ea"/>
            </a:endParaRPr>
          </a:p>
        </p:txBody>
      </p:sp>
      <p:sp>
        <p:nvSpPr>
          <p:cNvPr id="1470" name="スライド番号プレースホルダー 5"/>
          <p:cNvSpPr>
            <a:spLocks noGrp="1"/>
          </p:cNvSpPr>
          <p:nvPr>
            <p:ph type="sldNum" sz="quarter" idx="12"/>
          </p:nvPr>
        </p:nvSpPr>
        <p:spPr/>
        <p:txBody>
          <a:bodyPr/>
          <a:lstStyle/>
          <a:p>
            <a:fld id="{273F110B-3E81-42E9-B683-BD8814B58ECE}" type="slidenum">
              <a:rPr lang="ja-JP" altLang="en-US" smtClean="0">
                <a:latin typeface="+mn-ea"/>
              </a:rPr>
              <a:pPr/>
              <a:t>12</a:t>
            </a:fld>
            <a:endParaRPr lang="ja-JP" altLang="en-US">
              <a:latin typeface="+mn-ea"/>
            </a:endParaRPr>
          </a:p>
        </p:txBody>
      </p:sp>
      <p:sp>
        <p:nvSpPr>
          <p:cNvPr id="1476" name="正方形/長方形 9"/>
          <p:cNvSpPr/>
          <p:nvPr/>
        </p:nvSpPr>
        <p:spPr>
          <a:xfrm>
            <a:off x="407986" y="620713"/>
            <a:ext cx="11376027" cy="410400"/>
          </a:xfrm>
          <a:prstGeom prst="rect">
            <a:avLst/>
          </a:prstGeom>
          <a:noFill/>
          <a:ln w="6350" cap="rnd">
            <a:noFill/>
            <a:round/>
            <a:headEnd type="none" w="sm" len="sm"/>
            <a:tailEnd type="none" w="sm" len="sm"/>
          </a:ln>
        </p:spPr>
        <p:txBody>
          <a:bodyPr vert="horz" lIns="45720" rIns="45720" anchor="ctr"/>
          <a:lstStyle/>
          <a:p>
            <a:pPr algn="ctr" defTabSz="457200" fontAlgn="base">
              <a:spcBef>
                <a:spcPct val="0"/>
              </a:spcBef>
              <a:spcAft>
                <a:spcPct val="0"/>
              </a:spcAft>
              <a:defRPr/>
            </a:pPr>
            <a:r>
              <a:rPr kumimoji="0" lang="ja-JP" altLang="en-US" sz="2000" b="0" i="0" u="none" strike="noStrike" kern="0" cap="none" spc="0" normalizeH="0" baseline="0" noProof="0">
                <a:ln>
                  <a:noFill/>
                </a:ln>
                <a:effectLst/>
                <a:uLnTx/>
                <a:uFillTx/>
                <a:latin typeface="+mn-ea"/>
              </a:rPr>
              <a:t>福利厚生</a:t>
            </a:r>
            <a:endParaRPr kumimoji="0" lang="ja-JP" altLang="en-US" sz="2000" b="0" i="0" u="none" strike="noStrike" kern="0" cap="none" spc="0" normalizeH="0" baseline="0" noProof="0">
              <a:ln>
                <a:noFill/>
              </a:ln>
              <a:effectLst/>
              <a:uLnTx/>
              <a:uFillTx/>
              <a:latin typeface="+mn-ea"/>
              <a:cs typeface="+mn-cs"/>
            </a:endParaRPr>
          </a:p>
        </p:txBody>
      </p:sp>
      <p:cxnSp>
        <p:nvCxnSpPr>
          <p:cNvPr id="1477" name="直線コネクタ 10"/>
          <p:cNvCxnSpPr>
            <a:cxnSpLocks/>
          </p:cNvCxnSpPr>
          <p:nvPr/>
        </p:nvCxnSpPr>
        <p:spPr>
          <a:xfrm>
            <a:off x="442913" y="1031113"/>
            <a:ext cx="11304000" cy="0"/>
          </a:xfrm>
          <a:prstGeom prst="line">
            <a:avLst/>
          </a:prstGeom>
          <a:noFill/>
          <a:ln w="28575" cap="rnd" cmpd="sng" algn="ctr">
            <a:solidFill>
              <a:schemeClr val="tx1"/>
            </a:solidFill>
            <a:prstDash val="solid"/>
          </a:ln>
          <a:effectLst/>
        </p:spPr>
      </p:cxnSp>
      <p:sp>
        <p:nvSpPr>
          <p:cNvPr id="1478" name="正方形/長方形 45"/>
          <p:cNvSpPr/>
          <p:nvPr/>
        </p:nvSpPr>
        <p:spPr>
          <a:xfrm>
            <a:off x="10122956" y="620713"/>
            <a:ext cx="1780651" cy="203153"/>
          </a:xfrm>
          <a:prstGeom prst="rect">
            <a:avLst/>
          </a:prstGeom>
          <a:solidFill>
            <a:schemeClr val="bg1">
              <a:alpha val="50000"/>
            </a:schemeClr>
          </a:solidFill>
          <a:ln w="15875" cap="rnd" cmpd="sng" algn="ctr">
            <a:noFill/>
            <a:prstDash val="solid"/>
          </a:ln>
          <a:effectLst/>
        </p:spPr>
        <p:txBody>
          <a:bodyPr rtlCol="0" anchor="ctr"/>
          <a:lstStyle/>
          <a:p>
            <a:pPr algn="ctr" defTabSz="457200"/>
            <a:r>
              <a:rPr kumimoji="0" lang="en-US" altLang="ja-JP" sz="1100" kern="0">
                <a:latin typeface="+mn-ea"/>
              </a:rPr>
              <a:t>[20XX</a:t>
            </a:r>
            <a:r>
              <a:rPr kumimoji="0" lang="ja-JP" altLang="en-US" sz="1100" kern="0">
                <a:latin typeface="+mn-ea"/>
              </a:rPr>
              <a:t>年</a:t>
            </a:r>
            <a:r>
              <a:rPr kumimoji="0" lang="en-US" altLang="ja-JP" sz="1100" kern="0">
                <a:latin typeface="+mn-ea"/>
              </a:rPr>
              <a:t>X</a:t>
            </a:r>
            <a:r>
              <a:rPr kumimoji="0" lang="ja-JP" altLang="en-US" sz="1100" kern="0">
                <a:latin typeface="+mn-ea"/>
              </a:rPr>
              <a:t>月現在</a:t>
            </a:r>
            <a:r>
              <a:rPr kumimoji="0" lang="en-US" altLang="ja-JP" sz="1100" kern="0">
                <a:latin typeface="+mn-ea"/>
              </a:rPr>
              <a:t>]</a:t>
            </a:r>
          </a:p>
        </p:txBody>
      </p:sp>
      <p:sp>
        <p:nvSpPr>
          <p:cNvPr id="3" name="テキスト ボックス 2">
            <a:extLst>
              <a:ext uri="{FF2B5EF4-FFF2-40B4-BE49-F238E27FC236}">
                <a16:creationId xmlns:a16="http://schemas.microsoft.com/office/drawing/2014/main" id="{7DB915D9-BA39-86A0-4DE8-A258A9E90864}"/>
              </a:ext>
            </a:extLst>
          </p:cNvPr>
          <p:cNvSpPr txBox="1"/>
          <p:nvPr/>
        </p:nvSpPr>
        <p:spPr>
          <a:xfrm>
            <a:off x="442911" y="1859340"/>
            <a:ext cx="11460695" cy="4154984"/>
          </a:xfrm>
          <a:prstGeom prst="rect">
            <a:avLst/>
          </a:prstGeom>
          <a:noFill/>
        </p:spPr>
        <p:txBody>
          <a:bodyPr wrap="square">
            <a:spAutoFit/>
          </a:bodyPr>
          <a:lstStyle/>
          <a:p>
            <a:pPr>
              <a:buNone/>
            </a:pPr>
            <a:r>
              <a:rPr lang="ja-JP" altLang="en-US" sz="2400" b="1" dirty="0"/>
              <a:t>■ 福利厚生・両立支援の充実</a:t>
            </a:r>
          </a:p>
          <a:p>
            <a:pPr>
              <a:buNone/>
            </a:pPr>
            <a:r>
              <a:rPr lang="ja-JP" altLang="en-US" sz="2400" b="1" dirty="0"/>
              <a:t>① 入職時より有給休暇</a:t>
            </a:r>
            <a:r>
              <a:rPr lang="en-US" altLang="ja-JP" sz="2400" b="1" dirty="0"/>
              <a:t>10</a:t>
            </a:r>
            <a:r>
              <a:rPr lang="ja-JP" altLang="en-US" sz="2400" b="1" dirty="0"/>
              <a:t>日付与</a:t>
            </a:r>
          </a:p>
          <a:p>
            <a:pPr>
              <a:buNone/>
            </a:pPr>
            <a:r>
              <a:rPr lang="ja-JP" altLang="en-US" sz="2400" dirty="0"/>
              <a:t>入職時から年次有給休暇を</a:t>
            </a:r>
            <a:r>
              <a:rPr lang="en-US" altLang="ja-JP" sz="2400" dirty="0"/>
              <a:t>10</a:t>
            </a:r>
            <a:r>
              <a:rPr lang="ja-JP" altLang="en-US" sz="2400" dirty="0"/>
              <a:t>日付与し、安心して働き始められる環境を整備しています。</a:t>
            </a:r>
            <a:endParaRPr lang="en-US" altLang="ja-JP" sz="2400" dirty="0"/>
          </a:p>
          <a:p>
            <a:pPr>
              <a:buNone/>
            </a:pPr>
            <a:r>
              <a:rPr lang="ja-JP" altLang="en-US" sz="2400" dirty="0"/>
              <a:t>体調不良や家庭事情にも柔軟に対応できる体制とすることで、心身の負担軽減と定着促進につなげています。</a:t>
            </a:r>
            <a:endParaRPr lang="en-US" altLang="ja-JP" sz="2400" dirty="0"/>
          </a:p>
          <a:p>
            <a:pPr>
              <a:buNone/>
            </a:pPr>
            <a:endParaRPr lang="ja-JP" altLang="en-US" sz="2400" dirty="0"/>
          </a:p>
          <a:p>
            <a:pPr>
              <a:buNone/>
            </a:pPr>
            <a:r>
              <a:rPr lang="ja-JP" altLang="en-US" sz="2400" b="1" dirty="0"/>
              <a:t>② 育児・介護休業法に基づく両立支援</a:t>
            </a:r>
          </a:p>
          <a:p>
            <a:pPr>
              <a:buNone/>
            </a:pPr>
            <a:r>
              <a:rPr lang="ja-JP" altLang="en-US" sz="2400" dirty="0"/>
              <a:t>育児・介護休業法の趣旨を踏まえ、短時間勤務や休業制度等を適切に整備・周知しています。制度を「知っている」だけでなく「活用できる」環境づくりを進め、子育て世代・介護世代が安心して働き続けられる職場を目指しています。</a:t>
            </a:r>
          </a:p>
        </p:txBody>
      </p:sp>
    </p:spTree>
    <p:extLst>
      <p:ext uri="{BB962C8B-B14F-4D97-AF65-F5344CB8AC3E}">
        <p14:creationId xmlns:p14="http://schemas.microsoft.com/office/powerpoint/2010/main" val="309451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3"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165" name="タイトル 1"/>
          <p:cNvSpPr>
            <a:spLocks noGrp="1"/>
          </p:cNvSpPr>
          <p:nvPr>
            <p:ph type="title"/>
          </p:nvPr>
        </p:nvSpPr>
        <p:spPr/>
        <p:txBody>
          <a:bodyPr vert="horz"/>
          <a:lstStyle/>
          <a:p>
            <a:r>
              <a:rPr lang="ja-JP" altLang="en-US" dirty="0">
                <a:latin typeface="+mn-ea"/>
              </a:rPr>
              <a:t>３</a:t>
            </a:r>
            <a:r>
              <a:rPr lang="en-US" altLang="ja-JP" dirty="0">
                <a:latin typeface="+mn-ea"/>
              </a:rPr>
              <a:t>. </a:t>
            </a:r>
            <a:r>
              <a:rPr lang="ja-JP" altLang="en-US" dirty="0">
                <a:latin typeface="+mn-ea"/>
              </a:rPr>
              <a:t>事業の紹介</a:t>
            </a:r>
            <a:endParaRPr kumimoji="1" lang="ja-JP" altLang="en-US" dirty="0">
              <a:latin typeface="+mn-ea"/>
              <a:ea typeface="+mn-ea"/>
            </a:endParaRPr>
          </a:p>
        </p:txBody>
      </p:sp>
      <p:sp>
        <p:nvSpPr>
          <p:cNvPr id="1166" name="スライド番号プレースホルダー 8"/>
          <p:cNvSpPr>
            <a:spLocks noGrp="1"/>
          </p:cNvSpPr>
          <p:nvPr>
            <p:ph type="sldNum" sz="quarter" idx="12"/>
          </p:nvPr>
        </p:nvSpPr>
        <p:spPr/>
        <p:txBody>
          <a:bodyPr/>
          <a:lstStyle/>
          <a:p>
            <a:fld id="{273F110B-3E81-42E9-B683-BD8814B58ECE}" type="slidenum">
              <a:rPr lang="ja-JP" altLang="en-US" smtClean="0">
                <a:latin typeface="+mn-ea"/>
              </a:rPr>
              <a:pPr/>
              <a:t>13</a:t>
            </a:fld>
            <a:endParaRPr lang="ja-JP" altLang="en-US">
              <a:latin typeface="+mn-ea"/>
            </a:endParaRPr>
          </a:p>
        </p:txBody>
      </p:sp>
      <p:pic>
        <p:nvPicPr>
          <p:cNvPr id="3" name="図 2">
            <a:extLst>
              <a:ext uri="{FF2B5EF4-FFF2-40B4-BE49-F238E27FC236}">
                <a16:creationId xmlns:a16="http://schemas.microsoft.com/office/drawing/2014/main" id="{370D16E6-A9FD-2F1F-F8D9-0B9A8DBBE38F}"/>
              </a:ext>
            </a:extLst>
          </p:cNvPr>
          <p:cNvPicPr>
            <a:picLocks noChangeAspect="1"/>
          </p:cNvPicPr>
          <p:nvPr/>
        </p:nvPicPr>
        <p:blipFill>
          <a:blip r:embed="rId4"/>
          <a:stretch>
            <a:fillRect/>
          </a:stretch>
        </p:blipFill>
        <p:spPr>
          <a:xfrm>
            <a:off x="367681" y="935666"/>
            <a:ext cx="7563906" cy="5287113"/>
          </a:xfrm>
          <a:prstGeom prst="rect">
            <a:avLst/>
          </a:prstGeom>
        </p:spPr>
      </p:pic>
      <p:sp>
        <p:nvSpPr>
          <p:cNvPr id="5" name="テキスト ボックス 4">
            <a:extLst>
              <a:ext uri="{FF2B5EF4-FFF2-40B4-BE49-F238E27FC236}">
                <a16:creationId xmlns:a16="http://schemas.microsoft.com/office/drawing/2014/main" id="{470C0D0D-EBC4-79E8-4132-DF76BB8FC6CC}"/>
              </a:ext>
            </a:extLst>
          </p:cNvPr>
          <p:cNvSpPr txBox="1"/>
          <p:nvPr/>
        </p:nvSpPr>
        <p:spPr>
          <a:xfrm>
            <a:off x="8073647" y="2500925"/>
            <a:ext cx="3957244" cy="3416320"/>
          </a:xfrm>
          <a:prstGeom prst="rect">
            <a:avLst/>
          </a:prstGeom>
          <a:noFill/>
        </p:spPr>
        <p:txBody>
          <a:bodyPr wrap="square">
            <a:spAutoFit/>
          </a:bodyPr>
          <a:lstStyle/>
          <a:p>
            <a:r>
              <a:rPr lang="ja-JP" altLang="en-US" dirty="0"/>
              <a:t>特別養護老人ホーム愛善苑は、平成１２年に西城町で初めて開設した特別養護老人ホームです。地域の皆様に介護が必要になった時に必要とされる事を大切にしています。</a:t>
            </a:r>
            <a:br>
              <a:rPr lang="ja-JP" altLang="en-US" dirty="0"/>
            </a:br>
            <a:r>
              <a:rPr lang="ja-JP" altLang="en-US" dirty="0"/>
              <a:t>ここで過ごして頂くご利用者様にとって、ともに暮らす安心感、そして安全面・衛生面にも配慮された施設となっています。ご利用者様の一生挑戦・生涯現役をもっとうに、生きる楽しみを感じて頂けるよう、充実したサービスを提供できることを心がけています。</a:t>
            </a:r>
            <a:endParaRPr lang="en-US" altLang="ja-JP" b="1" i="0" dirty="0">
              <a:solidFill>
                <a:srgbClr val="333333"/>
              </a:solidFill>
              <a:effectLst/>
              <a:latin typeface="游ゴシック体"/>
            </a:endParaRPr>
          </a:p>
        </p:txBody>
      </p:sp>
    </p:spTree>
    <p:extLst>
      <p:ext uri="{BB962C8B-B14F-4D97-AF65-F5344CB8AC3E}">
        <p14:creationId xmlns:p14="http://schemas.microsoft.com/office/powerpoint/2010/main" val="182743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CA460E-3391-C9B9-6518-268A49F4F001}"/>
              </a:ext>
            </a:extLst>
          </p:cNvPr>
          <p:cNvSpPr>
            <a:spLocks noGrp="1"/>
          </p:cNvSpPr>
          <p:nvPr>
            <p:ph type="title"/>
          </p:nvPr>
        </p:nvSpPr>
        <p:spPr/>
        <p:txBody>
          <a:bodyPr/>
          <a:lstStyle/>
          <a:p>
            <a:r>
              <a:rPr lang="ja-JP" altLang="en-US" dirty="0">
                <a:latin typeface="+mn-ea"/>
              </a:rPr>
              <a:t>３</a:t>
            </a:r>
            <a:r>
              <a:rPr lang="en-US" altLang="ja-JP" dirty="0">
                <a:latin typeface="+mn-ea"/>
              </a:rPr>
              <a:t>. </a:t>
            </a:r>
            <a:r>
              <a:rPr lang="ja-JP" altLang="en-US" dirty="0">
                <a:latin typeface="+mn-ea"/>
              </a:rPr>
              <a:t>事業の紹介</a:t>
            </a:r>
            <a:endParaRPr kumimoji="1" lang="ja-JP" altLang="en-US" dirty="0"/>
          </a:p>
        </p:txBody>
      </p:sp>
      <p:sp>
        <p:nvSpPr>
          <p:cNvPr id="3" name="スライド番号プレースホルダー 2">
            <a:extLst>
              <a:ext uri="{FF2B5EF4-FFF2-40B4-BE49-F238E27FC236}">
                <a16:creationId xmlns:a16="http://schemas.microsoft.com/office/drawing/2014/main" id="{D3FF560D-FB7A-6BA6-6347-D617AD57A800}"/>
              </a:ext>
            </a:extLst>
          </p:cNvPr>
          <p:cNvSpPr>
            <a:spLocks noGrp="1"/>
          </p:cNvSpPr>
          <p:nvPr>
            <p:ph type="sldNum" sz="quarter" idx="12"/>
          </p:nvPr>
        </p:nvSpPr>
        <p:spPr/>
        <p:txBody>
          <a:bodyPr/>
          <a:lstStyle/>
          <a:p>
            <a:fld id="{273F110B-3E81-42E9-B683-BD8814B58ECE}" type="slidenum">
              <a:rPr lang="ja-JP" altLang="en-US" smtClean="0"/>
              <a:pPr/>
              <a:t>14</a:t>
            </a:fld>
            <a:endParaRPr lang="ja-JP" altLang="en-US"/>
          </a:p>
        </p:txBody>
      </p:sp>
      <p:pic>
        <p:nvPicPr>
          <p:cNvPr id="5" name="図 4">
            <a:extLst>
              <a:ext uri="{FF2B5EF4-FFF2-40B4-BE49-F238E27FC236}">
                <a16:creationId xmlns:a16="http://schemas.microsoft.com/office/drawing/2014/main" id="{B17C8DA7-832F-985A-CDFA-D640233D8BC1}"/>
              </a:ext>
            </a:extLst>
          </p:cNvPr>
          <p:cNvPicPr>
            <a:picLocks noChangeAspect="1"/>
          </p:cNvPicPr>
          <p:nvPr/>
        </p:nvPicPr>
        <p:blipFill>
          <a:blip r:embed="rId2"/>
          <a:stretch>
            <a:fillRect/>
          </a:stretch>
        </p:blipFill>
        <p:spPr>
          <a:xfrm>
            <a:off x="146441" y="1314781"/>
            <a:ext cx="7392432" cy="4401164"/>
          </a:xfrm>
          <a:prstGeom prst="rect">
            <a:avLst/>
          </a:prstGeom>
        </p:spPr>
      </p:pic>
      <p:sp>
        <p:nvSpPr>
          <p:cNvPr id="7" name="テキスト ボックス 6">
            <a:extLst>
              <a:ext uri="{FF2B5EF4-FFF2-40B4-BE49-F238E27FC236}">
                <a16:creationId xmlns:a16="http://schemas.microsoft.com/office/drawing/2014/main" id="{B903C612-9F6F-BFB7-D828-6AA2ACFD25C2}"/>
              </a:ext>
            </a:extLst>
          </p:cNvPr>
          <p:cNvSpPr txBox="1"/>
          <p:nvPr/>
        </p:nvSpPr>
        <p:spPr>
          <a:xfrm>
            <a:off x="7304857" y="2618491"/>
            <a:ext cx="4586696" cy="2031325"/>
          </a:xfrm>
          <a:prstGeom prst="rect">
            <a:avLst/>
          </a:prstGeom>
          <a:noFill/>
        </p:spPr>
        <p:txBody>
          <a:bodyPr wrap="square">
            <a:spAutoFit/>
          </a:bodyPr>
          <a:lstStyle/>
          <a:p>
            <a:r>
              <a:rPr lang="ja-JP" altLang="en-US" dirty="0"/>
              <a:t>多機能ホームひよりは、</a:t>
            </a:r>
            <a:r>
              <a:rPr lang="en-US" altLang="ja-JP" dirty="0"/>
              <a:t>2022</a:t>
            </a:r>
            <a:r>
              <a:rPr lang="ja-JP" altLang="en-US" dirty="0"/>
              <a:t>年に開設した小規模多機能型居宅介護支援施設です。これまでのデイサービス事業を中止し新しく開設いたしました。「ちょうどいい暮らし」が実現できるように、「通い」を中心に「訪問」「宿泊」サービスを組み合わせ地域で暮らし続けられるよう支援させて頂きます。　　　</a:t>
            </a:r>
            <a:endParaRPr lang="ja-JP" altLang="en-US" b="0" i="0" dirty="0">
              <a:solidFill>
                <a:srgbClr val="333333"/>
              </a:solidFill>
              <a:effectLst/>
              <a:latin typeface="游ゴシック体"/>
            </a:endParaRPr>
          </a:p>
        </p:txBody>
      </p:sp>
    </p:spTree>
    <p:extLst>
      <p:ext uri="{BB962C8B-B14F-4D97-AF65-F5344CB8AC3E}">
        <p14:creationId xmlns:p14="http://schemas.microsoft.com/office/powerpoint/2010/main" val="242788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1E84F-B21B-1664-56EE-BF51925A84A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D882395-66EE-26A5-8B12-106F32134ED8}"/>
              </a:ext>
            </a:extLst>
          </p:cNvPr>
          <p:cNvSpPr>
            <a:spLocks noGrp="1"/>
          </p:cNvSpPr>
          <p:nvPr>
            <p:ph type="title"/>
          </p:nvPr>
        </p:nvSpPr>
        <p:spPr/>
        <p:txBody>
          <a:bodyPr/>
          <a:lstStyle/>
          <a:p>
            <a:r>
              <a:rPr lang="ja-JP" altLang="en-US" dirty="0">
                <a:latin typeface="+mn-ea"/>
              </a:rPr>
              <a:t>３</a:t>
            </a:r>
            <a:r>
              <a:rPr lang="en-US" altLang="ja-JP" dirty="0">
                <a:latin typeface="+mn-ea"/>
              </a:rPr>
              <a:t>. </a:t>
            </a:r>
            <a:r>
              <a:rPr lang="ja-JP" altLang="en-US" dirty="0">
                <a:latin typeface="+mn-ea"/>
              </a:rPr>
              <a:t>事業の紹介</a:t>
            </a:r>
            <a:endParaRPr kumimoji="1" lang="ja-JP" altLang="en-US" dirty="0"/>
          </a:p>
        </p:txBody>
      </p:sp>
      <p:sp>
        <p:nvSpPr>
          <p:cNvPr id="3" name="スライド番号プレースホルダー 2">
            <a:extLst>
              <a:ext uri="{FF2B5EF4-FFF2-40B4-BE49-F238E27FC236}">
                <a16:creationId xmlns:a16="http://schemas.microsoft.com/office/drawing/2014/main" id="{A461317A-DB46-0202-7867-8889C60CDA7C}"/>
              </a:ext>
            </a:extLst>
          </p:cNvPr>
          <p:cNvSpPr>
            <a:spLocks noGrp="1"/>
          </p:cNvSpPr>
          <p:nvPr>
            <p:ph type="sldNum" sz="quarter" idx="12"/>
          </p:nvPr>
        </p:nvSpPr>
        <p:spPr/>
        <p:txBody>
          <a:bodyPr/>
          <a:lstStyle/>
          <a:p>
            <a:fld id="{273F110B-3E81-42E9-B683-BD8814B58ECE}" type="slidenum">
              <a:rPr lang="ja-JP" altLang="en-US" smtClean="0"/>
              <a:pPr/>
              <a:t>15</a:t>
            </a:fld>
            <a:endParaRPr lang="ja-JP" altLang="en-US"/>
          </a:p>
        </p:txBody>
      </p:sp>
      <p:sp>
        <p:nvSpPr>
          <p:cNvPr id="7" name="テキスト ボックス 6">
            <a:extLst>
              <a:ext uri="{FF2B5EF4-FFF2-40B4-BE49-F238E27FC236}">
                <a16:creationId xmlns:a16="http://schemas.microsoft.com/office/drawing/2014/main" id="{58650EA5-3C53-76FB-57DF-5BFE946D49F5}"/>
              </a:ext>
            </a:extLst>
          </p:cNvPr>
          <p:cNvSpPr txBox="1"/>
          <p:nvPr/>
        </p:nvSpPr>
        <p:spPr>
          <a:xfrm>
            <a:off x="7304857" y="2618491"/>
            <a:ext cx="4586696" cy="1754326"/>
          </a:xfrm>
          <a:prstGeom prst="rect">
            <a:avLst/>
          </a:prstGeom>
          <a:noFill/>
        </p:spPr>
        <p:txBody>
          <a:bodyPr wrap="square">
            <a:spAutoFit/>
          </a:bodyPr>
          <a:lstStyle/>
          <a:p>
            <a:r>
              <a:rPr lang="ja-JP" altLang="en-US" dirty="0"/>
              <a:t>自宅での調理が困難な高齢者の方へ昼食時に栄養バランスのとれた食事を配送するとともに、利用者の安否確認を行っています。</a:t>
            </a:r>
            <a:endParaRPr lang="en-US" altLang="ja-JP" dirty="0"/>
          </a:p>
          <a:p>
            <a:endParaRPr lang="en-US" altLang="ja-JP" dirty="0"/>
          </a:p>
          <a:p>
            <a:r>
              <a:rPr lang="ja-JP" altLang="en-US" dirty="0"/>
              <a:t>配食サービスご利用のご本人様に手渡ししております。　　　</a:t>
            </a:r>
            <a:endParaRPr lang="ja-JP" altLang="en-US" b="0" i="0" dirty="0">
              <a:solidFill>
                <a:srgbClr val="333333"/>
              </a:solidFill>
              <a:effectLst/>
              <a:latin typeface="游ゴシック体"/>
            </a:endParaRPr>
          </a:p>
        </p:txBody>
      </p:sp>
      <p:pic>
        <p:nvPicPr>
          <p:cNvPr id="6" name="図 5">
            <a:extLst>
              <a:ext uri="{FF2B5EF4-FFF2-40B4-BE49-F238E27FC236}">
                <a16:creationId xmlns:a16="http://schemas.microsoft.com/office/drawing/2014/main" id="{65BD9E4A-D675-AC1B-6B86-9B8902D7FD4E}"/>
              </a:ext>
            </a:extLst>
          </p:cNvPr>
          <p:cNvPicPr>
            <a:picLocks noChangeAspect="1"/>
          </p:cNvPicPr>
          <p:nvPr/>
        </p:nvPicPr>
        <p:blipFill>
          <a:blip r:embed="rId2"/>
          <a:stretch>
            <a:fillRect/>
          </a:stretch>
        </p:blipFill>
        <p:spPr>
          <a:xfrm>
            <a:off x="358003" y="1198110"/>
            <a:ext cx="6215539" cy="4961027"/>
          </a:xfrm>
          <a:prstGeom prst="rect">
            <a:avLst/>
          </a:prstGeom>
        </p:spPr>
      </p:pic>
    </p:spTree>
    <p:extLst>
      <p:ext uri="{BB962C8B-B14F-4D97-AF65-F5344CB8AC3E}">
        <p14:creationId xmlns:p14="http://schemas.microsoft.com/office/powerpoint/2010/main" val="394181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916AB-12F6-8F19-EBDC-C18EBA5997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70C8AF9-CF6D-4BAA-2EE7-EA0BAAB58F17}"/>
              </a:ext>
            </a:extLst>
          </p:cNvPr>
          <p:cNvSpPr>
            <a:spLocks noGrp="1"/>
          </p:cNvSpPr>
          <p:nvPr>
            <p:ph type="title"/>
          </p:nvPr>
        </p:nvSpPr>
        <p:spPr/>
        <p:txBody>
          <a:bodyPr/>
          <a:lstStyle/>
          <a:p>
            <a:r>
              <a:rPr lang="ja-JP" altLang="en-US" dirty="0">
                <a:latin typeface="+mn-ea"/>
              </a:rPr>
              <a:t>３</a:t>
            </a:r>
            <a:r>
              <a:rPr lang="en-US" altLang="ja-JP" dirty="0">
                <a:latin typeface="+mn-ea"/>
              </a:rPr>
              <a:t>. </a:t>
            </a:r>
            <a:r>
              <a:rPr lang="ja-JP" altLang="en-US" dirty="0">
                <a:latin typeface="+mn-ea"/>
              </a:rPr>
              <a:t>事業の紹介</a:t>
            </a:r>
            <a:endParaRPr kumimoji="1" lang="ja-JP" altLang="en-US" dirty="0"/>
          </a:p>
        </p:txBody>
      </p:sp>
      <p:sp>
        <p:nvSpPr>
          <p:cNvPr id="3" name="スライド番号プレースホルダー 2">
            <a:extLst>
              <a:ext uri="{FF2B5EF4-FFF2-40B4-BE49-F238E27FC236}">
                <a16:creationId xmlns:a16="http://schemas.microsoft.com/office/drawing/2014/main" id="{3EBFE9DE-B383-CA2A-70AA-83107C6504CB}"/>
              </a:ext>
            </a:extLst>
          </p:cNvPr>
          <p:cNvSpPr>
            <a:spLocks noGrp="1"/>
          </p:cNvSpPr>
          <p:nvPr>
            <p:ph type="sldNum" sz="quarter" idx="12"/>
          </p:nvPr>
        </p:nvSpPr>
        <p:spPr/>
        <p:txBody>
          <a:bodyPr/>
          <a:lstStyle/>
          <a:p>
            <a:fld id="{273F110B-3E81-42E9-B683-BD8814B58ECE}" type="slidenum">
              <a:rPr lang="ja-JP" altLang="en-US" smtClean="0"/>
              <a:pPr/>
              <a:t>16</a:t>
            </a:fld>
            <a:endParaRPr lang="ja-JP" altLang="en-US"/>
          </a:p>
        </p:txBody>
      </p:sp>
      <p:sp>
        <p:nvSpPr>
          <p:cNvPr id="7" name="テキスト ボックス 6">
            <a:extLst>
              <a:ext uri="{FF2B5EF4-FFF2-40B4-BE49-F238E27FC236}">
                <a16:creationId xmlns:a16="http://schemas.microsoft.com/office/drawing/2014/main" id="{193F132C-27A5-0CBA-BED4-2858DB6506B4}"/>
              </a:ext>
            </a:extLst>
          </p:cNvPr>
          <p:cNvSpPr txBox="1"/>
          <p:nvPr/>
        </p:nvSpPr>
        <p:spPr>
          <a:xfrm>
            <a:off x="7304857" y="2618491"/>
            <a:ext cx="4586696" cy="2031325"/>
          </a:xfrm>
          <a:prstGeom prst="rect">
            <a:avLst/>
          </a:prstGeom>
          <a:noFill/>
        </p:spPr>
        <p:txBody>
          <a:bodyPr wrap="square">
            <a:spAutoFit/>
          </a:bodyPr>
          <a:lstStyle/>
          <a:p>
            <a:r>
              <a:rPr lang="ja-JP" altLang="en-US" dirty="0"/>
              <a:t>庄原市西城高齢者等総合生活支援施設あんしんリビングは、特別養護老人ホーム愛善苑に併設する施設内に</a:t>
            </a:r>
            <a:r>
              <a:rPr lang="en-US" altLang="ja-JP" dirty="0"/>
              <a:t>7</a:t>
            </a:r>
            <a:r>
              <a:rPr lang="ja-JP" altLang="en-US" dirty="0"/>
              <a:t>棟あり、みなさんが住みなれた地域の家庭的な雰囲気の中で、お互いが助け合い、安全で心やすらかに自立的な生活を送っていただくための環境を提供しています。　</a:t>
            </a:r>
            <a:endParaRPr lang="ja-JP" altLang="en-US" b="0" i="0" dirty="0">
              <a:solidFill>
                <a:srgbClr val="333333"/>
              </a:solidFill>
              <a:effectLst/>
              <a:latin typeface="游ゴシック体"/>
            </a:endParaRPr>
          </a:p>
        </p:txBody>
      </p:sp>
      <p:pic>
        <p:nvPicPr>
          <p:cNvPr id="5" name="図 4">
            <a:extLst>
              <a:ext uri="{FF2B5EF4-FFF2-40B4-BE49-F238E27FC236}">
                <a16:creationId xmlns:a16="http://schemas.microsoft.com/office/drawing/2014/main" id="{276E8641-A9D6-AAE0-CCD3-25C3A0643491}"/>
              </a:ext>
            </a:extLst>
          </p:cNvPr>
          <p:cNvPicPr>
            <a:picLocks noChangeAspect="1"/>
          </p:cNvPicPr>
          <p:nvPr/>
        </p:nvPicPr>
        <p:blipFill>
          <a:blip r:embed="rId2"/>
          <a:stretch>
            <a:fillRect/>
          </a:stretch>
        </p:blipFill>
        <p:spPr>
          <a:xfrm>
            <a:off x="182879" y="1252166"/>
            <a:ext cx="6636341" cy="4647864"/>
          </a:xfrm>
          <a:prstGeom prst="rect">
            <a:avLst/>
          </a:prstGeom>
        </p:spPr>
      </p:pic>
    </p:spTree>
    <p:extLst>
      <p:ext uri="{BB962C8B-B14F-4D97-AF65-F5344CB8AC3E}">
        <p14:creationId xmlns:p14="http://schemas.microsoft.com/office/powerpoint/2010/main" val="130997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74E45-188A-CF2B-09B6-3775D4FE537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A40C92D-87C8-A813-DC9E-EF0C73AA3367}"/>
              </a:ext>
            </a:extLst>
          </p:cNvPr>
          <p:cNvSpPr>
            <a:spLocks noGrp="1"/>
          </p:cNvSpPr>
          <p:nvPr>
            <p:ph type="title"/>
          </p:nvPr>
        </p:nvSpPr>
        <p:spPr/>
        <p:txBody>
          <a:bodyPr/>
          <a:lstStyle/>
          <a:p>
            <a:r>
              <a:rPr lang="ja-JP" altLang="en-US" dirty="0">
                <a:latin typeface="+mn-ea"/>
              </a:rPr>
              <a:t>３</a:t>
            </a:r>
            <a:r>
              <a:rPr lang="en-US" altLang="ja-JP" dirty="0">
                <a:latin typeface="+mn-ea"/>
              </a:rPr>
              <a:t>. </a:t>
            </a:r>
            <a:r>
              <a:rPr lang="ja-JP" altLang="en-US" dirty="0">
                <a:latin typeface="+mn-ea"/>
              </a:rPr>
              <a:t>事業の紹介</a:t>
            </a:r>
            <a:endParaRPr kumimoji="1" lang="ja-JP" altLang="en-US" dirty="0"/>
          </a:p>
        </p:txBody>
      </p:sp>
      <p:sp>
        <p:nvSpPr>
          <p:cNvPr id="3" name="スライド番号プレースホルダー 2">
            <a:extLst>
              <a:ext uri="{FF2B5EF4-FFF2-40B4-BE49-F238E27FC236}">
                <a16:creationId xmlns:a16="http://schemas.microsoft.com/office/drawing/2014/main" id="{D8DFE2E4-A7D7-A86E-EFC2-D8C4B32A1B93}"/>
              </a:ext>
            </a:extLst>
          </p:cNvPr>
          <p:cNvSpPr>
            <a:spLocks noGrp="1"/>
          </p:cNvSpPr>
          <p:nvPr>
            <p:ph type="sldNum" sz="quarter" idx="12"/>
          </p:nvPr>
        </p:nvSpPr>
        <p:spPr/>
        <p:txBody>
          <a:bodyPr/>
          <a:lstStyle/>
          <a:p>
            <a:fld id="{273F110B-3E81-42E9-B683-BD8814B58ECE}" type="slidenum">
              <a:rPr lang="ja-JP" altLang="en-US" smtClean="0"/>
              <a:pPr/>
              <a:t>17</a:t>
            </a:fld>
            <a:endParaRPr lang="ja-JP" altLang="en-US"/>
          </a:p>
        </p:txBody>
      </p:sp>
      <p:pic>
        <p:nvPicPr>
          <p:cNvPr id="6" name="図 5">
            <a:extLst>
              <a:ext uri="{FF2B5EF4-FFF2-40B4-BE49-F238E27FC236}">
                <a16:creationId xmlns:a16="http://schemas.microsoft.com/office/drawing/2014/main" id="{62804A80-04AB-A096-D87D-7BA2693599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175" y="2506333"/>
            <a:ext cx="4781550" cy="3586163"/>
          </a:xfrm>
          <a:prstGeom prst="rect">
            <a:avLst/>
          </a:prstGeom>
        </p:spPr>
      </p:pic>
      <p:pic>
        <p:nvPicPr>
          <p:cNvPr id="9" name="図 8">
            <a:extLst>
              <a:ext uri="{FF2B5EF4-FFF2-40B4-BE49-F238E27FC236}">
                <a16:creationId xmlns:a16="http://schemas.microsoft.com/office/drawing/2014/main" id="{BFFA7931-80EB-61A4-9FE9-1FCBE5B4C89F}"/>
              </a:ext>
            </a:extLst>
          </p:cNvPr>
          <p:cNvPicPr>
            <a:picLocks noChangeAspect="1"/>
          </p:cNvPicPr>
          <p:nvPr/>
        </p:nvPicPr>
        <p:blipFill>
          <a:blip r:embed="rId3"/>
          <a:stretch>
            <a:fillRect/>
          </a:stretch>
        </p:blipFill>
        <p:spPr>
          <a:xfrm>
            <a:off x="237674" y="1249507"/>
            <a:ext cx="5182051" cy="750743"/>
          </a:xfrm>
          <a:prstGeom prst="rect">
            <a:avLst/>
          </a:prstGeom>
        </p:spPr>
      </p:pic>
      <p:pic>
        <p:nvPicPr>
          <p:cNvPr id="11" name="図 10" descr="四角形&#10;&#10;AI 生成コンテンツは誤りを含む可能性があります。">
            <a:extLst>
              <a:ext uri="{FF2B5EF4-FFF2-40B4-BE49-F238E27FC236}">
                <a16:creationId xmlns:a16="http://schemas.microsoft.com/office/drawing/2014/main" id="{64535AF3-9F54-CBD0-F127-3FBB16E42BEE}"/>
              </a:ext>
            </a:extLst>
          </p:cNvPr>
          <p:cNvPicPr>
            <a:picLocks noChangeAspect="1"/>
          </p:cNvPicPr>
          <p:nvPr/>
        </p:nvPicPr>
        <p:blipFill>
          <a:blip r:embed="rId4"/>
          <a:stretch>
            <a:fillRect/>
          </a:stretch>
        </p:blipFill>
        <p:spPr>
          <a:xfrm>
            <a:off x="442912" y="1325717"/>
            <a:ext cx="3191320" cy="581106"/>
          </a:xfrm>
          <a:prstGeom prst="rect">
            <a:avLst/>
          </a:prstGeom>
        </p:spPr>
      </p:pic>
      <p:sp>
        <p:nvSpPr>
          <p:cNvPr id="12" name="テキスト ボックス 11">
            <a:extLst>
              <a:ext uri="{FF2B5EF4-FFF2-40B4-BE49-F238E27FC236}">
                <a16:creationId xmlns:a16="http://schemas.microsoft.com/office/drawing/2014/main" id="{209814E4-6F55-6FD8-2A7C-04523BB0D335}"/>
              </a:ext>
            </a:extLst>
          </p:cNvPr>
          <p:cNvSpPr txBox="1"/>
          <p:nvPr/>
        </p:nvSpPr>
        <p:spPr>
          <a:xfrm>
            <a:off x="571500" y="1431604"/>
            <a:ext cx="3361818" cy="369332"/>
          </a:xfrm>
          <a:prstGeom prst="rect">
            <a:avLst/>
          </a:prstGeom>
          <a:noFill/>
        </p:spPr>
        <p:txBody>
          <a:bodyPr wrap="none" rtlCol="0">
            <a:spAutoFit/>
          </a:bodyPr>
          <a:lstStyle/>
          <a:p>
            <a:r>
              <a:rPr kumimoji="1" lang="ja-JP" altLang="en-US" dirty="0"/>
              <a:t>生活支援拠点　あかり　つばめ　</a:t>
            </a:r>
          </a:p>
        </p:txBody>
      </p:sp>
      <p:sp>
        <p:nvSpPr>
          <p:cNvPr id="14" name="テキスト ボックス 13">
            <a:extLst>
              <a:ext uri="{FF2B5EF4-FFF2-40B4-BE49-F238E27FC236}">
                <a16:creationId xmlns:a16="http://schemas.microsoft.com/office/drawing/2014/main" id="{A2FD774C-AC99-ED1D-A5F2-F796A20DEA04}"/>
              </a:ext>
            </a:extLst>
          </p:cNvPr>
          <p:cNvSpPr txBox="1"/>
          <p:nvPr/>
        </p:nvSpPr>
        <p:spPr>
          <a:xfrm>
            <a:off x="6543675" y="2841963"/>
            <a:ext cx="5410200" cy="2308324"/>
          </a:xfrm>
          <a:prstGeom prst="rect">
            <a:avLst/>
          </a:prstGeom>
          <a:noFill/>
        </p:spPr>
        <p:txBody>
          <a:bodyPr wrap="square">
            <a:spAutoFit/>
          </a:bodyPr>
          <a:lstStyle/>
          <a:p>
            <a:r>
              <a:rPr lang="ja-JP" altLang="en-US" dirty="0"/>
              <a:t>生活支援ハウスあかり・つばめは、庄原市川北町において</a:t>
            </a:r>
            <a:r>
              <a:rPr lang="en-US" altLang="ja-JP" dirty="0"/>
              <a:t>2024</a:t>
            </a:r>
            <a:r>
              <a:rPr lang="ja-JP" altLang="en-US" dirty="0"/>
              <a:t>年に開設した、訪問看護ステーションと居宅介護支援事業所を併設する事業所です。</a:t>
            </a:r>
            <a:endParaRPr lang="en-US" altLang="ja-JP" dirty="0"/>
          </a:p>
          <a:p>
            <a:br>
              <a:rPr lang="ja-JP" altLang="en-US" dirty="0"/>
            </a:br>
            <a:r>
              <a:rPr lang="ja-JP" altLang="en-US" dirty="0"/>
              <a:t>つばめでは約</a:t>
            </a:r>
            <a:r>
              <a:rPr lang="en-US" altLang="ja-JP" dirty="0"/>
              <a:t>30</a:t>
            </a:r>
            <a:r>
              <a:rPr lang="ja-JP" altLang="en-US" dirty="0"/>
              <a:t>名の在宅利用者のケアプランを作成し、あかりでは障害や疾病、年齢の区分を問わず、必要とされるすべての方に対して訪問看護および訪問リハビリテーションを提供しています。</a:t>
            </a:r>
          </a:p>
        </p:txBody>
      </p:sp>
    </p:spTree>
    <p:extLst>
      <p:ext uri="{BB962C8B-B14F-4D97-AF65-F5344CB8AC3E}">
        <p14:creationId xmlns:p14="http://schemas.microsoft.com/office/powerpoint/2010/main" val="2938324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537" name="Title 1"/>
          <p:cNvSpPr>
            <a:spLocks noGrp="1"/>
          </p:cNvSpPr>
          <p:nvPr>
            <p:ph type="title"/>
          </p:nvPr>
        </p:nvSpPr>
        <p:spPr/>
        <p:txBody>
          <a:bodyPr vert="horz"/>
          <a:lstStyle/>
          <a:p>
            <a:r>
              <a:rPr kumimoji="1" lang="en-US" altLang="ja-JP">
                <a:latin typeface="+mn-ea"/>
                <a:ea typeface="+mn-ea"/>
              </a:rPr>
              <a:t>4. </a:t>
            </a:r>
            <a:r>
              <a:rPr lang="ja-JP" altLang="en-US">
                <a:latin typeface="+mn-ea"/>
                <a:ea typeface="+mn-ea"/>
              </a:rPr>
              <a:t>人的資本経営の基本方針</a:t>
            </a:r>
            <a:endParaRPr lang="en-US">
              <a:latin typeface="+mn-ea"/>
              <a:ea typeface="+mn-ea"/>
            </a:endParaRPr>
          </a:p>
        </p:txBody>
      </p:sp>
      <p:sp>
        <p:nvSpPr>
          <p:cNvPr id="1538" name="Slide Number Placeholder 2"/>
          <p:cNvSpPr>
            <a:spLocks noGrp="1"/>
          </p:cNvSpPr>
          <p:nvPr>
            <p:ph type="sldNum" sz="quarter" idx="12"/>
          </p:nvPr>
        </p:nvSpPr>
        <p:spPr/>
        <p:txBody>
          <a:bodyPr/>
          <a:lstStyle/>
          <a:p>
            <a:fld id="{273F110B-3E81-42E9-B683-BD8814B58ECE}" type="slidenum">
              <a:rPr lang="ja-JP" altLang="en-US" smtClean="0">
                <a:latin typeface="+mn-ea"/>
              </a:rPr>
              <a:pPr/>
              <a:t>18</a:t>
            </a:fld>
            <a:endParaRPr lang="ja-JP" altLang="en-US">
              <a:latin typeface="+mn-ea"/>
            </a:endParaRPr>
          </a:p>
        </p:txBody>
      </p:sp>
      <p:sp>
        <p:nvSpPr>
          <p:cNvPr id="1539" name="正方形/長方形 3"/>
          <p:cNvSpPr/>
          <p:nvPr/>
        </p:nvSpPr>
        <p:spPr>
          <a:xfrm>
            <a:off x="2151020" y="997224"/>
            <a:ext cx="3614057" cy="2441331"/>
          </a:xfrm>
          <a:prstGeom prst="rect">
            <a:avLst/>
          </a:prstGeom>
          <a:solidFill>
            <a:schemeClr val="bg1"/>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ja-JP" altLang="en-US" sz="1800">
                <a:solidFill>
                  <a:schemeClr val="tx1"/>
                </a:solidFill>
                <a:latin typeface="+mn-ea"/>
              </a:rPr>
              <a:t>地域に根ざした総合福祉サービスの質を高め、利用者・家族から信頼され続ける法人を目指す。安定的な事業運営と適正な収支構造を確立し、持続可能な体制のもとで人材育成とサービス向上を両立させる。</a:t>
            </a:r>
            <a:endParaRPr lang="ja-JP" altLang="en-US" sz="1800" dirty="0">
              <a:solidFill>
                <a:schemeClr val="tx1"/>
              </a:solidFill>
              <a:latin typeface="+mn-ea"/>
            </a:endParaRPr>
          </a:p>
        </p:txBody>
      </p:sp>
      <p:sp>
        <p:nvSpPr>
          <p:cNvPr id="1540" name="正方形/長方形 4"/>
          <p:cNvSpPr/>
          <p:nvPr/>
        </p:nvSpPr>
        <p:spPr>
          <a:xfrm>
            <a:off x="442912" y="997225"/>
            <a:ext cx="1602378" cy="2441331"/>
          </a:xfrm>
          <a:prstGeom prst="rect">
            <a:avLst/>
          </a:prstGeom>
          <a:solidFill>
            <a:srgbClr val="A9A9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bg1"/>
                </a:solidFill>
                <a:latin typeface="+mn-ea"/>
              </a:rPr>
              <a:t>事業目標</a:t>
            </a:r>
            <a:endParaRPr lang="en-US" altLang="ja-JP">
              <a:solidFill>
                <a:schemeClr val="bg1"/>
              </a:solidFill>
              <a:latin typeface="+mn-ea"/>
            </a:endParaRPr>
          </a:p>
        </p:txBody>
      </p:sp>
      <p:sp>
        <p:nvSpPr>
          <p:cNvPr id="1541" name="正方形/長方形 7"/>
          <p:cNvSpPr/>
          <p:nvPr/>
        </p:nvSpPr>
        <p:spPr>
          <a:xfrm>
            <a:off x="2151020" y="4186480"/>
            <a:ext cx="3614057" cy="2441328"/>
          </a:xfrm>
          <a:prstGeom prst="rect">
            <a:avLst/>
          </a:prstGeom>
          <a:solidFill>
            <a:schemeClr val="bg1"/>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a:t>
            </a:r>
            <a:r>
              <a:rPr lang="en-US" altLang="ja-JP" sz="1600" dirty="0">
                <a:solidFill>
                  <a:schemeClr val="tx1"/>
                </a:solidFill>
              </a:rPr>
              <a:t>『</a:t>
            </a:r>
            <a:r>
              <a:rPr lang="ja-JP" altLang="en-US" sz="1600" dirty="0">
                <a:solidFill>
                  <a:schemeClr val="tx1"/>
                </a:solidFill>
              </a:rPr>
              <a:t>福祉</a:t>
            </a:r>
            <a:r>
              <a:rPr lang="en-US" altLang="ja-JP" sz="1600" dirty="0">
                <a:solidFill>
                  <a:schemeClr val="tx1"/>
                </a:solidFill>
              </a:rPr>
              <a:t>』</a:t>
            </a:r>
            <a:r>
              <a:rPr lang="ja-JP" altLang="en-US" sz="1600" dirty="0">
                <a:solidFill>
                  <a:schemeClr val="tx1"/>
                </a:solidFill>
              </a:rPr>
              <a:t>の種をまき、協力して水をやり、花を咲かせ、実をみのらせ、大きな樹に育てる」を実践するため、人を“コスト”ではなく“価値を生み出す資本”と捉える。</a:t>
            </a:r>
          </a:p>
          <a:p>
            <a:r>
              <a:rPr lang="ja-JP" altLang="en-US" sz="1600" dirty="0">
                <a:solidFill>
                  <a:schemeClr val="tx1"/>
                </a:solidFill>
              </a:rPr>
              <a:t>一人ひとりの専門性と経験を尊重し、育成・定着・活躍を支える仕組みを整備することで、組織全体の質を高め、地域福祉へ還元する。</a:t>
            </a:r>
          </a:p>
        </p:txBody>
      </p:sp>
      <p:sp>
        <p:nvSpPr>
          <p:cNvPr id="1542" name="正方形/長方形 8"/>
          <p:cNvSpPr/>
          <p:nvPr/>
        </p:nvSpPr>
        <p:spPr>
          <a:xfrm>
            <a:off x="442912" y="4196007"/>
            <a:ext cx="1602378" cy="2441330"/>
          </a:xfrm>
          <a:prstGeom prst="rect">
            <a:avLst/>
          </a:prstGeom>
          <a:solidFill>
            <a:srgbClr val="E2A0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latin typeface="+mn-ea"/>
              </a:rPr>
              <a:t>人的資本経営の基本方針</a:t>
            </a:r>
            <a:endParaRPr lang="en-US" altLang="ja-JP">
              <a:solidFill>
                <a:schemeClr val="tx1"/>
              </a:solidFill>
              <a:latin typeface="+mn-ea"/>
            </a:endParaRPr>
          </a:p>
        </p:txBody>
      </p:sp>
      <p:sp>
        <p:nvSpPr>
          <p:cNvPr id="1543" name="二等辺三角形 9"/>
          <p:cNvSpPr/>
          <p:nvPr/>
        </p:nvSpPr>
        <p:spPr>
          <a:xfrm rot="10800000">
            <a:off x="3294893" y="3607137"/>
            <a:ext cx="1220580" cy="420287"/>
          </a:xfrm>
          <a:prstGeom prst="triangle">
            <a:avLst/>
          </a:prstGeom>
          <a:solidFill>
            <a:srgbClr val="A9A9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44" name="Rectangle: Rounded Corners 8"/>
          <p:cNvSpPr/>
          <p:nvPr/>
        </p:nvSpPr>
        <p:spPr>
          <a:xfrm>
            <a:off x="6553200" y="997224"/>
            <a:ext cx="5195888" cy="1599067"/>
          </a:xfrm>
          <a:prstGeom prst="roundRect">
            <a:avLst>
              <a:gd name="adj" fmla="val 10741"/>
            </a:avLst>
          </a:prstGeom>
          <a:solidFill>
            <a:srgbClr val="F0D0D3"/>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・研修を通じ理念の意義を再確認</a:t>
            </a:r>
            <a:endParaRPr lang="en-US" altLang="ja-JP" dirty="0">
              <a:solidFill>
                <a:schemeClr val="tx1"/>
              </a:solidFill>
            </a:endParaRPr>
          </a:p>
          <a:p>
            <a:r>
              <a:rPr lang="ja-JP" altLang="en-US" dirty="0">
                <a:solidFill>
                  <a:schemeClr val="tx1"/>
                </a:solidFill>
              </a:rPr>
              <a:t>・理事長の講和により共通理解を形成</a:t>
            </a:r>
            <a:endParaRPr lang="ja-JP" altLang="en-US" sz="1800" b="0" i="0" dirty="0">
              <a:solidFill>
                <a:schemeClr val="tx1"/>
              </a:solidFill>
              <a:effectLst/>
              <a:latin typeface="+mn-ea"/>
            </a:endParaRPr>
          </a:p>
        </p:txBody>
      </p:sp>
      <p:sp>
        <p:nvSpPr>
          <p:cNvPr id="1545" name="Rectangle: Rounded Corners 10"/>
          <p:cNvSpPr/>
          <p:nvPr/>
        </p:nvSpPr>
        <p:spPr>
          <a:xfrm>
            <a:off x="6938886" y="668425"/>
            <a:ext cx="4424516" cy="720000"/>
          </a:xfrm>
          <a:prstGeom prst="roundRect">
            <a:avLst>
              <a:gd name="adj" fmla="val 50000"/>
            </a:avLst>
          </a:prstGeom>
          <a:solidFill>
            <a:srgbClr val="D3717B"/>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n-ea"/>
              </a:rPr>
              <a:t>法人理念の共有</a:t>
            </a:r>
            <a:endParaRPr lang="en-US" b="1" dirty="0">
              <a:latin typeface="+mn-ea"/>
            </a:endParaRPr>
          </a:p>
        </p:txBody>
      </p:sp>
      <p:sp>
        <p:nvSpPr>
          <p:cNvPr id="1546" name="Rectangle: Rounded Corners 17"/>
          <p:cNvSpPr/>
          <p:nvPr/>
        </p:nvSpPr>
        <p:spPr>
          <a:xfrm>
            <a:off x="6553200" y="3017747"/>
            <a:ext cx="5195888" cy="1599067"/>
          </a:xfrm>
          <a:prstGeom prst="roundRect">
            <a:avLst>
              <a:gd name="adj" fmla="val 10741"/>
            </a:avLst>
          </a:prstGeom>
          <a:solidFill>
            <a:srgbClr val="CAE1FC"/>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800" i="0" dirty="0">
                <a:solidFill>
                  <a:schemeClr val="tx1"/>
                </a:solidFill>
                <a:effectLst/>
                <a:latin typeface="+mn-ea"/>
              </a:rPr>
              <a:t>・理念を具体化した行動基準を作成</a:t>
            </a:r>
            <a:endParaRPr lang="en-US" altLang="ja-JP" sz="1800" i="0" dirty="0">
              <a:solidFill>
                <a:schemeClr val="tx1"/>
              </a:solidFill>
              <a:effectLst/>
              <a:latin typeface="+mn-ea"/>
            </a:endParaRPr>
          </a:p>
          <a:p>
            <a:r>
              <a:rPr lang="ja-JP" altLang="en-US" sz="1800" i="0" dirty="0">
                <a:solidFill>
                  <a:schemeClr val="tx1"/>
                </a:solidFill>
                <a:effectLst/>
                <a:latin typeface="+mn-ea"/>
              </a:rPr>
              <a:t>・職員参加により現場で実践できる内容へ整理</a:t>
            </a:r>
          </a:p>
        </p:txBody>
      </p:sp>
      <p:sp>
        <p:nvSpPr>
          <p:cNvPr id="1547" name="Rectangle: Rounded Corners 18"/>
          <p:cNvSpPr/>
          <p:nvPr/>
        </p:nvSpPr>
        <p:spPr>
          <a:xfrm>
            <a:off x="6938886" y="2688948"/>
            <a:ext cx="4424516" cy="720000"/>
          </a:xfrm>
          <a:prstGeom prst="roundRect">
            <a:avLst>
              <a:gd name="adj" fmla="val 50000"/>
            </a:avLst>
          </a:prstGeom>
          <a:solidFill>
            <a:schemeClr val="accent2">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n-ea"/>
              </a:rPr>
              <a:t>行動指針の策定</a:t>
            </a:r>
            <a:endParaRPr lang="en-US" b="1" dirty="0">
              <a:latin typeface="+mn-ea"/>
            </a:endParaRPr>
          </a:p>
        </p:txBody>
      </p:sp>
      <p:sp>
        <p:nvSpPr>
          <p:cNvPr id="1548" name="Rectangle: Rounded Corners 20"/>
          <p:cNvSpPr/>
          <p:nvPr/>
        </p:nvSpPr>
        <p:spPr>
          <a:xfrm>
            <a:off x="6553200" y="5038270"/>
            <a:ext cx="5195888" cy="1599067"/>
          </a:xfrm>
          <a:prstGeom prst="roundRect">
            <a:avLst>
              <a:gd name="adj" fmla="val 10741"/>
            </a:avLst>
          </a:prstGeom>
          <a:solidFill>
            <a:srgbClr val="D5EB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・柔軟な勤務体制により両立を支援する</a:t>
            </a:r>
            <a:br>
              <a:rPr lang="ja-JP" altLang="en-US" dirty="0">
                <a:solidFill>
                  <a:schemeClr val="tx1"/>
                </a:solidFill>
              </a:rPr>
            </a:br>
            <a:r>
              <a:rPr lang="ja-JP" altLang="en-US" dirty="0">
                <a:solidFill>
                  <a:schemeClr val="tx1"/>
                </a:solidFill>
              </a:rPr>
              <a:t>・安心して長く働ける職場体制を整える</a:t>
            </a:r>
            <a:endParaRPr lang="ja-JP" altLang="en-US" sz="1800" b="0" i="0" dirty="0">
              <a:solidFill>
                <a:schemeClr val="tx1"/>
              </a:solidFill>
              <a:effectLst/>
              <a:latin typeface="+mn-ea"/>
            </a:endParaRPr>
          </a:p>
        </p:txBody>
      </p:sp>
      <p:sp>
        <p:nvSpPr>
          <p:cNvPr id="1549" name="Rectangle: Rounded Corners 21"/>
          <p:cNvSpPr/>
          <p:nvPr/>
        </p:nvSpPr>
        <p:spPr>
          <a:xfrm>
            <a:off x="6938886" y="4709471"/>
            <a:ext cx="4424516" cy="720000"/>
          </a:xfrm>
          <a:prstGeom prst="roundRect">
            <a:avLst>
              <a:gd name="adj" fmla="val 50000"/>
            </a:avLst>
          </a:prstGeom>
          <a:solidFill>
            <a:srgbClr val="59BB8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育児・介護世代が働きやすい環境整備</a:t>
            </a:r>
            <a:endParaRPr lang="en-US" b="1" dirty="0">
              <a:latin typeface="+mn-ea"/>
            </a:endParaRPr>
          </a:p>
        </p:txBody>
      </p:sp>
      <p:cxnSp>
        <p:nvCxnSpPr>
          <p:cNvPr id="1550" name="Straight Connector 11"/>
          <p:cNvCxnSpPr/>
          <p:nvPr/>
        </p:nvCxnSpPr>
        <p:spPr>
          <a:xfrm>
            <a:off x="6160652" y="919128"/>
            <a:ext cx="0" cy="550014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1551" name="Group 25"/>
          <p:cNvGrpSpPr/>
          <p:nvPr/>
        </p:nvGrpSpPr>
        <p:grpSpPr>
          <a:xfrm>
            <a:off x="5915892" y="3320544"/>
            <a:ext cx="528712" cy="528712"/>
            <a:chOff x="5915892" y="3320544"/>
            <a:chExt cx="528712" cy="528712"/>
          </a:xfrm>
        </p:grpSpPr>
        <p:sp>
          <p:nvSpPr>
            <p:cNvPr id="1552" name="Oval 12"/>
            <p:cNvSpPr/>
            <p:nvPr/>
          </p:nvSpPr>
          <p:spPr>
            <a:xfrm>
              <a:off x="5929024" y="3360080"/>
              <a:ext cx="457200" cy="4572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pic>
          <p:nvPicPr>
            <p:cNvPr id="1553" name="Graphic 14" descr="Caret Right with solid fill"/>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5892" y="3320544"/>
              <a:ext cx="528712" cy="528712"/>
            </a:xfrm>
            <a:prstGeom prst="rect">
              <a:avLst/>
            </a:prstGeom>
          </p:spPr>
        </p:pic>
      </p:grpSp>
      <p:sp>
        <p:nvSpPr>
          <p:cNvPr id="1554" name="テキスト ボックス 13"/>
          <p:cNvSpPr txBox="1"/>
          <p:nvPr/>
        </p:nvSpPr>
        <p:spPr>
          <a:xfrm>
            <a:off x="7098010" y="626986"/>
            <a:ext cx="1633016" cy="307777"/>
          </a:xfrm>
          <a:prstGeom prst="rect">
            <a:avLst/>
          </a:prstGeom>
          <a:noFill/>
        </p:spPr>
        <p:txBody>
          <a:bodyPr wrap="square" rtlCol="0" anchor="ctr">
            <a:spAutoFit/>
          </a:bodyPr>
          <a:lstStyle/>
          <a:p>
            <a:r>
              <a:rPr kumimoji="1" lang="ja-JP" altLang="en-US" sz="1400" b="1">
                <a:solidFill>
                  <a:schemeClr val="bg1"/>
                </a:solidFill>
                <a:latin typeface="+mn-ea"/>
              </a:rPr>
              <a:t>重点取組領域</a:t>
            </a:r>
            <a:r>
              <a:rPr lang="ja-JP" altLang="en-US" sz="1400" b="1">
                <a:solidFill>
                  <a:schemeClr val="bg1"/>
                </a:solidFill>
                <a:latin typeface="+mn-ea"/>
              </a:rPr>
              <a:t>①</a:t>
            </a:r>
            <a:endParaRPr kumimoji="1" lang="ja-JP" altLang="en-US" b="1">
              <a:solidFill>
                <a:schemeClr val="bg1"/>
              </a:solidFill>
              <a:latin typeface="+mn-ea"/>
            </a:endParaRPr>
          </a:p>
        </p:txBody>
      </p:sp>
      <p:sp>
        <p:nvSpPr>
          <p:cNvPr id="1555" name="テキスト ボックス 26"/>
          <p:cNvSpPr txBox="1"/>
          <p:nvPr/>
        </p:nvSpPr>
        <p:spPr>
          <a:xfrm>
            <a:off x="7098010" y="2655454"/>
            <a:ext cx="1633016" cy="307777"/>
          </a:xfrm>
          <a:prstGeom prst="rect">
            <a:avLst/>
          </a:prstGeom>
          <a:noFill/>
        </p:spPr>
        <p:txBody>
          <a:bodyPr wrap="square" rtlCol="0" anchor="ctr">
            <a:spAutoFit/>
          </a:bodyPr>
          <a:lstStyle/>
          <a:p>
            <a:r>
              <a:rPr kumimoji="1" lang="ja-JP" altLang="en-US" sz="1400" b="1">
                <a:solidFill>
                  <a:schemeClr val="bg1"/>
                </a:solidFill>
                <a:latin typeface="+mn-ea"/>
              </a:rPr>
              <a:t>重点取組領域②</a:t>
            </a:r>
            <a:endParaRPr kumimoji="1" lang="ja-JP" altLang="en-US" b="1">
              <a:solidFill>
                <a:schemeClr val="bg1"/>
              </a:solidFill>
              <a:latin typeface="+mn-ea"/>
            </a:endParaRPr>
          </a:p>
        </p:txBody>
      </p:sp>
      <p:sp>
        <p:nvSpPr>
          <p:cNvPr id="1556" name="テキスト ボックス 27"/>
          <p:cNvSpPr txBox="1"/>
          <p:nvPr/>
        </p:nvSpPr>
        <p:spPr>
          <a:xfrm>
            <a:off x="7098010" y="4683344"/>
            <a:ext cx="1633016" cy="307777"/>
          </a:xfrm>
          <a:prstGeom prst="rect">
            <a:avLst/>
          </a:prstGeom>
          <a:noFill/>
        </p:spPr>
        <p:txBody>
          <a:bodyPr wrap="square" rtlCol="0" anchor="ctr">
            <a:spAutoFit/>
          </a:bodyPr>
          <a:lstStyle/>
          <a:p>
            <a:r>
              <a:rPr kumimoji="1" lang="ja-JP" altLang="en-US" sz="1400" b="1">
                <a:solidFill>
                  <a:schemeClr val="bg1"/>
                </a:solidFill>
                <a:latin typeface="+mn-ea"/>
              </a:rPr>
              <a:t>重点取組領域③</a:t>
            </a:r>
            <a:endParaRPr kumimoji="1" lang="ja-JP" altLang="en-US" b="1">
              <a:solidFill>
                <a:schemeClr val="bg1"/>
              </a:solidFill>
              <a:latin typeface="+mn-ea"/>
            </a:endParaRPr>
          </a:p>
        </p:txBody>
      </p:sp>
    </p:spTree>
    <p:extLst>
      <p:ext uri="{BB962C8B-B14F-4D97-AF65-F5344CB8AC3E}">
        <p14:creationId xmlns:p14="http://schemas.microsoft.com/office/powerpoint/2010/main" val="168410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Slide Number Placeholder 1"/>
          <p:cNvSpPr>
            <a:spLocks noGrp="1"/>
          </p:cNvSpPr>
          <p:nvPr>
            <p:ph type="sldNum" sz="quarter" idx="12"/>
          </p:nvPr>
        </p:nvSpPr>
        <p:spPr/>
        <p:txBody>
          <a:bodyPr/>
          <a:lstStyle/>
          <a:p>
            <a:fld id="{273F110B-3E81-42E9-B683-BD8814B58ECE}" type="slidenum">
              <a:rPr lang="ja-JP" altLang="en-US" smtClean="0"/>
              <a:pPr/>
              <a:t>1</a:t>
            </a:fld>
            <a:endParaRPr lang="ja-JP" altLang="en-US"/>
          </a:p>
        </p:txBody>
      </p:sp>
      <p:sp>
        <p:nvSpPr>
          <p:cNvPr id="1121" name="Text Placeholder 2"/>
          <p:cNvSpPr>
            <a:spLocks noGrp="1"/>
          </p:cNvSpPr>
          <p:nvPr>
            <p:ph type="body" sz="quarter" idx="13"/>
          </p:nvPr>
        </p:nvSpPr>
        <p:spPr/>
        <p:txBody>
          <a:bodyPr/>
          <a:lstStyle/>
          <a:p>
            <a:r>
              <a:rPr lang="ja-JP" altLang="en-US"/>
              <a:t>目次</a:t>
            </a:r>
            <a:endParaRPr lang="en-US"/>
          </a:p>
        </p:txBody>
      </p:sp>
      <p:graphicFrame>
        <p:nvGraphicFramePr>
          <p:cNvPr id="1122" name="Table 3"/>
          <p:cNvGraphicFramePr>
            <a:graphicFrameLocks noGrp="1"/>
          </p:cNvGraphicFramePr>
          <p:nvPr>
            <p:extLst>
              <p:ext uri="{D42A27DB-BD31-4B8C-83A1-F6EECF244321}">
                <p14:modId xmlns:p14="http://schemas.microsoft.com/office/powerpoint/2010/main" val="454953549"/>
              </p:ext>
            </p:extLst>
          </p:nvPr>
        </p:nvGraphicFramePr>
        <p:xfrm>
          <a:off x="2238465" y="1378131"/>
          <a:ext cx="9052560" cy="4169232"/>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20000"/>
                    </a:ext>
                  </a:extLst>
                </a:gridCol>
                <a:gridCol w="6071145">
                  <a:extLst>
                    <a:ext uri="{9D8B030D-6E8A-4147-A177-3AD203B41FA5}">
                      <a16:colId xmlns:a16="http://schemas.microsoft.com/office/drawing/2014/main" val="20001"/>
                    </a:ext>
                  </a:extLst>
                </a:gridCol>
                <a:gridCol w="1975575">
                  <a:extLst>
                    <a:ext uri="{9D8B030D-6E8A-4147-A177-3AD203B41FA5}">
                      <a16:colId xmlns:a16="http://schemas.microsoft.com/office/drawing/2014/main" val="20002"/>
                    </a:ext>
                  </a:extLst>
                </a:gridCol>
              </a:tblGrid>
              <a:tr h="694872">
                <a:tc>
                  <a:txBody>
                    <a:bodyPr/>
                    <a:lstStyle/>
                    <a:p>
                      <a:pPr algn="r"/>
                      <a:r>
                        <a:rPr lang="en-US" sz="2800" b="1">
                          <a:solidFill>
                            <a:schemeClr val="tx1"/>
                          </a:solidFill>
                        </a:rPr>
                        <a:t>1.</a:t>
                      </a:r>
                    </a:p>
                  </a:txBody>
                  <a:tcPr anchor="ctr">
                    <a:lnL w="12700" cmpd="sng">
                      <a:noFill/>
                    </a:lnL>
                    <a:lnR w="12700" cmpd="sng">
                      <a:noFill/>
                    </a:lnR>
                    <a:lnT w="12700" cmpd="sng">
                      <a:noFill/>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代表メッセージ</a:t>
                      </a:r>
                      <a:endParaRPr lang="en-US" sz="2800" b="1" dirty="0">
                        <a:solidFill>
                          <a:schemeClr val="tx1"/>
                        </a:solidFill>
                      </a:endParaRPr>
                    </a:p>
                  </a:txBody>
                  <a:tcPr anchor="ctr">
                    <a:lnL w="12700" cmpd="sng">
                      <a:noFill/>
                    </a:lnL>
                    <a:lnR w="12700" cmpd="sng">
                      <a:noFill/>
                    </a:lnR>
                    <a:lnT w="12700" cmpd="sng">
                      <a:noFill/>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2800" b="1" dirty="0">
                          <a:solidFill>
                            <a:schemeClr val="bg1">
                              <a:lumMod val="50000"/>
                            </a:schemeClr>
                          </a:solidFill>
                        </a:rPr>
                        <a:t>P.</a:t>
                      </a:r>
                      <a:r>
                        <a:rPr lang="ja-JP" altLang="en-US" sz="2800" b="1" dirty="0">
                          <a:solidFill>
                            <a:schemeClr val="bg1">
                              <a:lumMod val="50000"/>
                            </a:schemeClr>
                          </a:solidFill>
                        </a:rPr>
                        <a:t>２</a:t>
                      </a:r>
                      <a:endParaRPr lang="en-US" sz="2800" b="1" dirty="0">
                        <a:solidFill>
                          <a:schemeClr val="bg1">
                            <a:lumMod val="50000"/>
                          </a:schemeClr>
                        </a:solidFill>
                      </a:endParaRPr>
                    </a:p>
                  </a:txBody>
                  <a:tcPr anchor="ctr">
                    <a:lnL w="12700" cmpd="sng">
                      <a:noFill/>
                    </a:lnL>
                    <a:lnR w="12700" cmpd="sng">
                      <a:noFill/>
                    </a:lnR>
                    <a:lnT w="12700" cmpd="sng">
                      <a:noFill/>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4872">
                <a:tc>
                  <a:txBody>
                    <a:bodyPr/>
                    <a:lstStyle/>
                    <a:p>
                      <a:pPr algn="r"/>
                      <a:r>
                        <a:rPr lang="en-US" sz="2800" b="1">
                          <a:solidFill>
                            <a:schemeClr val="tx1"/>
                          </a:solidFill>
                        </a:rPr>
                        <a:t>2.</a:t>
                      </a:r>
                    </a:p>
                  </a:txBody>
                  <a:tcPr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一目で分かる西城福祉会</a:t>
                      </a:r>
                      <a:endParaRPr lang="en-US" sz="2800" b="1" dirty="0">
                        <a:solidFill>
                          <a:schemeClr val="tx1"/>
                        </a:solidFill>
                      </a:endParaRPr>
                    </a:p>
                  </a:txBody>
                  <a:tcPr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altLang="ja-JP" sz="2800" b="1" dirty="0">
                          <a:solidFill>
                            <a:schemeClr val="bg1">
                              <a:lumMod val="50000"/>
                            </a:schemeClr>
                          </a:solidFill>
                        </a:rPr>
                        <a:t>P.3-12</a:t>
                      </a:r>
                      <a:endParaRPr lang="en-US" sz="2800" b="1" dirty="0">
                        <a:solidFill>
                          <a:schemeClr val="bg1">
                            <a:lumMod val="50000"/>
                          </a:schemeClr>
                        </a:solidFill>
                      </a:endParaRPr>
                    </a:p>
                  </a:txBody>
                  <a:tcPr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4872">
                <a:tc>
                  <a:txBody>
                    <a:bodyPr/>
                    <a:lstStyle/>
                    <a:p>
                      <a:pPr algn="r"/>
                      <a:r>
                        <a:rPr lang="en-US" sz="2800" b="1">
                          <a:solidFill>
                            <a:schemeClr val="tx1"/>
                          </a:solidFill>
                        </a:rPr>
                        <a:t>3.</a:t>
                      </a:r>
                    </a:p>
                  </a:txBody>
                  <a:tcPr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ja-JP" altLang="en-US" sz="2800" b="1">
                          <a:solidFill>
                            <a:schemeClr val="tx1"/>
                          </a:solidFill>
                          <a:latin typeface="BIZ UDPゴシック" panose="020B0400000000000000" pitchFamily="50" charset="-128"/>
                          <a:ea typeface="BIZ UDPゴシック" panose="020B0400000000000000" pitchFamily="50" charset="-128"/>
                        </a:rPr>
                        <a:t>事業の紹介</a:t>
                      </a:r>
                      <a:endParaRPr lang="en-US" sz="2800" b="1">
                        <a:solidFill>
                          <a:schemeClr val="tx1"/>
                        </a:solidFill>
                      </a:endParaRPr>
                    </a:p>
                  </a:txBody>
                  <a:tcPr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altLang="ja-JP" sz="2800" b="1" dirty="0">
                          <a:solidFill>
                            <a:schemeClr val="bg1">
                              <a:lumMod val="50000"/>
                            </a:schemeClr>
                          </a:solidFill>
                        </a:rPr>
                        <a:t>P.13-17</a:t>
                      </a:r>
                      <a:endParaRPr lang="en-US" sz="2800" b="1" dirty="0">
                        <a:solidFill>
                          <a:schemeClr val="bg1">
                            <a:lumMod val="50000"/>
                          </a:schemeClr>
                        </a:solidFill>
                      </a:endParaRPr>
                    </a:p>
                  </a:txBody>
                  <a:tcPr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4872">
                <a:tc>
                  <a:txBody>
                    <a:bodyPr/>
                    <a:lstStyle/>
                    <a:p>
                      <a:pPr algn="r"/>
                      <a:r>
                        <a:rPr lang="en-US" sz="2800" b="1">
                          <a:solidFill>
                            <a:schemeClr val="tx1"/>
                          </a:solidFill>
                        </a:rPr>
                        <a:t>4.</a:t>
                      </a:r>
                    </a:p>
                  </a:txBody>
                  <a:tcPr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ja-JP" altLang="en-US" sz="2800" b="1">
                          <a:solidFill>
                            <a:schemeClr val="tx1"/>
                          </a:solidFill>
                          <a:latin typeface="BIZ UDPゴシック" panose="020B0400000000000000" pitchFamily="50" charset="-128"/>
                          <a:ea typeface="BIZ UDPゴシック" panose="020B0400000000000000" pitchFamily="50" charset="-128"/>
                        </a:rPr>
                        <a:t>人的資本経営の基本方針</a:t>
                      </a:r>
                      <a:endParaRPr lang="en-US" sz="2800" b="1">
                        <a:solidFill>
                          <a:schemeClr val="tx1"/>
                        </a:solidFill>
                      </a:endParaRPr>
                    </a:p>
                  </a:txBody>
                  <a:tcPr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altLang="ja-JP" sz="2800" b="1" dirty="0">
                          <a:solidFill>
                            <a:schemeClr val="bg1">
                              <a:lumMod val="50000"/>
                            </a:schemeClr>
                          </a:solidFill>
                        </a:rPr>
                        <a:t>P.18</a:t>
                      </a:r>
                      <a:endParaRPr lang="en-US" sz="2800" b="1" dirty="0">
                        <a:solidFill>
                          <a:schemeClr val="bg1">
                            <a:lumMod val="50000"/>
                          </a:schemeClr>
                        </a:solidFill>
                      </a:endParaRPr>
                    </a:p>
                  </a:txBody>
                  <a:tcPr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4872">
                <a:tc>
                  <a:txBody>
                    <a:bodyPr/>
                    <a:lstStyle/>
                    <a:p>
                      <a:pPr algn="r"/>
                      <a:r>
                        <a:rPr lang="en-US" sz="2800" b="1">
                          <a:solidFill>
                            <a:schemeClr val="tx1"/>
                          </a:solidFill>
                        </a:rPr>
                        <a:t>5.</a:t>
                      </a:r>
                    </a:p>
                  </a:txBody>
                  <a:tcPr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ja-JP" altLang="en-US" sz="2800" b="1">
                          <a:solidFill>
                            <a:schemeClr val="tx1"/>
                          </a:solidFill>
                          <a:latin typeface="BIZ UDPゴシック" panose="020B0400000000000000" pitchFamily="50" charset="-128"/>
                          <a:ea typeface="BIZ UDPゴシック" panose="020B0400000000000000" pitchFamily="50" charset="-128"/>
                        </a:rPr>
                        <a:t>人的資本経営における取組</a:t>
                      </a:r>
                      <a:endParaRPr lang="en-US" sz="2800" b="1">
                        <a:solidFill>
                          <a:schemeClr val="tx1"/>
                        </a:solidFill>
                      </a:endParaRPr>
                    </a:p>
                  </a:txBody>
                  <a:tcPr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altLang="ja-JP" sz="2800" b="1" dirty="0">
                          <a:solidFill>
                            <a:schemeClr val="bg1">
                              <a:lumMod val="50000"/>
                            </a:schemeClr>
                          </a:solidFill>
                        </a:rPr>
                        <a:t>P.19-22</a:t>
                      </a:r>
                      <a:endParaRPr lang="en-US" sz="2800" b="1" dirty="0">
                        <a:solidFill>
                          <a:schemeClr val="bg1">
                            <a:lumMod val="50000"/>
                          </a:schemeClr>
                        </a:solidFill>
                      </a:endParaRPr>
                    </a:p>
                  </a:txBody>
                  <a:tcPr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94872">
                <a:tc>
                  <a:txBody>
                    <a:bodyPr/>
                    <a:lstStyle/>
                    <a:p>
                      <a:pPr algn="r"/>
                      <a:r>
                        <a:rPr lang="en-US" sz="2800" b="1">
                          <a:solidFill>
                            <a:schemeClr val="tx1"/>
                          </a:solidFill>
                        </a:rPr>
                        <a:t>6.</a:t>
                      </a:r>
                    </a:p>
                  </a:txBody>
                  <a:tcPr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ja-JP" altLang="en-US" sz="2800" b="1">
                          <a:solidFill>
                            <a:schemeClr val="tx1"/>
                          </a:solidFill>
                          <a:latin typeface="BIZ UDPゴシック" panose="020B0400000000000000" pitchFamily="50" charset="-128"/>
                          <a:ea typeface="BIZ UDPゴシック" panose="020B0400000000000000" pitchFamily="50" charset="-128"/>
                        </a:rPr>
                        <a:t>人的資本経営データ</a:t>
                      </a:r>
                      <a:endParaRPr lang="en-US" sz="2800" b="1">
                        <a:solidFill>
                          <a:schemeClr val="tx1"/>
                        </a:solidFill>
                      </a:endParaRPr>
                    </a:p>
                  </a:txBody>
                  <a:tcPr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altLang="ja-JP" sz="2800" b="1" dirty="0">
                          <a:solidFill>
                            <a:schemeClr val="bg1">
                              <a:lumMod val="50000"/>
                            </a:schemeClr>
                          </a:solidFill>
                        </a:rPr>
                        <a:t>P.23-</a:t>
                      </a:r>
                      <a:endParaRPr lang="en-US" sz="2800" b="1" dirty="0">
                        <a:solidFill>
                          <a:schemeClr val="bg1">
                            <a:lumMod val="50000"/>
                          </a:schemeClr>
                        </a:solidFill>
                      </a:endParaRPr>
                    </a:p>
                  </a:txBody>
                  <a:tcPr anchor="ctr">
                    <a:lnL w="12700" cmpd="sng">
                      <a:noFill/>
                    </a:lnL>
                    <a:lnR w="12700" cmpd="sng">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 name="正方形/長方形 1">
            <a:extLst>
              <a:ext uri="{FF2B5EF4-FFF2-40B4-BE49-F238E27FC236}">
                <a16:creationId xmlns:a16="http://schemas.microsoft.com/office/drawing/2014/main" id="{113F5B1C-62FF-8482-9DD4-105C6E05E2B0}"/>
              </a:ext>
            </a:extLst>
          </p:cNvPr>
          <p:cNvSpPr/>
          <p:nvPr/>
        </p:nvSpPr>
        <p:spPr>
          <a:xfrm>
            <a:off x="2012355" y="6925494"/>
            <a:ext cx="3189600" cy="71372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スライドマスター上で</a:t>
            </a:r>
            <a:endParaRPr lang="en-US" altLang="ja-JP" dirty="0">
              <a:solidFill>
                <a:schemeClr val="tx1"/>
              </a:solidFill>
            </a:endParaRPr>
          </a:p>
          <a:p>
            <a:pPr algn="ctr"/>
            <a:r>
              <a:rPr lang="ja-JP" altLang="en-US" dirty="0">
                <a:solidFill>
                  <a:schemeClr val="tx1"/>
                </a:solidFill>
              </a:rPr>
              <a:t>法人名を設定しました</a:t>
            </a:r>
          </a:p>
        </p:txBody>
      </p:sp>
    </p:spTree>
    <p:extLst>
      <p:ext uri="{BB962C8B-B14F-4D97-AF65-F5344CB8AC3E}">
        <p14:creationId xmlns:p14="http://schemas.microsoft.com/office/powerpoint/2010/main" val="1054857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8"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559" name="タイトル 1"/>
          <p:cNvSpPr>
            <a:spLocks noGrp="1"/>
          </p:cNvSpPr>
          <p:nvPr>
            <p:ph type="title"/>
          </p:nvPr>
        </p:nvSpPr>
        <p:spPr/>
        <p:txBody>
          <a:bodyPr vert="horz"/>
          <a:lstStyle/>
          <a:p>
            <a:r>
              <a:rPr kumimoji="1" lang="en-US" altLang="ja-JP">
                <a:latin typeface="+mn-ea"/>
                <a:ea typeface="+mn-ea"/>
              </a:rPr>
              <a:t>5.</a:t>
            </a:r>
            <a:r>
              <a:rPr kumimoji="1" lang="ja-JP" altLang="en-US">
                <a:latin typeface="+mn-ea"/>
                <a:ea typeface="+mn-ea"/>
              </a:rPr>
              <a:t> </a:t>
            </a:r>
            <a:r>
              <a:rPr lang="ja-JP" altLang="en-US">
                <a:latin typeface="+mn-ea"/>
                <a:ea typeface="+mn-ea"/>
              </a:rPr>
              <a:t>人的資本経営における取組（全体像）</a:t>
            </a:r>
            <a:endParaRPr kumimoji="1" lang="ja-JP" altLang="en-US">
              <a:latin typeface="+mn-ea"/>
              <a:ea typeface="+mn-ea"/>
            </a:endParaRPr>
          </a:p>
        </p:txBody>
      </p:sp>
      <p:sp>
        <p:nvSpPr>
          <p:cNvPr id="1560" name="スライド番号プレースホルダー 2"/>
          <p:cNvSpPr>
            <a:spLocks noGrp="1"/>
          </p:cNvSpPr>
          <p:nvPr>
            <p:ph type="sldNum" sz="quarter" idx="12"/>
          </p:nvPr>
        </p:nvSpPr>
        <p:spPr/>
        <p:txBody>
          <a:bodyPr/>
          <a:lstStyle/>
          <a:p>
            <a:fld id="{273F110B-3E81-42E9-B683-BD8814B58ECE}" type="slidenum">
              <a:rPr lang="ja-JP" altLang="en-US" smtClean="0">
                <a:latin typeface="+mn-ea"/>
              </a:rPr>
              <a:pPr/>
              <a:t>19</a:t>
            </a:fld>
            <a:endParaRPr lang="ja-JP" altLang="en-US">
              <a:latin typeface="+mn-ea"/>
            </a:endParaRPr>
          </a:p>
        </p:txBody>
      </p:sp>
      <p:sp>
        <p:nvSpPr>
          <p:cNvPr id="1561" name="Oval 29"/>
          <p:cNvSpPr/>
          <p:nvPr/>
        </p:nvSpPr>
        <p:spPr>
          <a:xfrm flipH="1">
            <a:off x="4979039" y="862018"/>
            <a:ext cx="2160000" cy="2160000"/>
          </a:xfrm>
          <a:prstGeom prst="ellipse">
            <a:avLst/>
          </a:prstGeom>
          <a:solidFill>
            <a:srgbClr val="F0D0D3"/>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400" dirty="0">
                <a:solidFill>
                  <a:schemeClr val="tx1"/>
                </a:solidFill>
                <a:latin typeface="+mn-ea"/>
              </a:rPr>
              <a:t>法人理念を共有し、判断と行動の拠り所を明確にする。</a:t>
            </a:r>
            <a:endParaRPr lang="en-IN" sz="1400" dirty="0">
              <a:solidFill>
                <a:schemeClr val="tx1"/>
              </a:solidFill>
              <a:latin typeface="+mn-ea"/>
            </a:endParaRPr>
          </a:p>
        </p:txBody>
      </p:sp>
      <p:sp>
        <p:nvSpPr>
          <p:cNvPr id="1562" name="Rechteck 24"/>
          <p:cNvSpPr/>
          <p:nvPr/>
        </p:nvSpPr>
        <p:spPr bwMode="gray">
          <a:xfrm flipH="1">
            <a:off x="5104502" y="1109206"/>
            <a:ext cx="1909073" cy="326243"/>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600"/>
              </a:spcAft>
              <a:defRPr/>
            </a:pPr>
            <a:r>
              <a:rPr lang="ja-JP" altLang="en-US" sz="1600" b="1" dirty="0"/>
              <a:t>法人理念の共有</a:t>
            </a:r>
            <a:endParaRPr lang="en-US" altLang="ja-JP" sz="1600" b="1" dirty="0">
              <a:solidFill>
                <a:schemeClr val="tx1"/>
              </a:solidFill>
              <a:latin typeface="+mn-ea"/>
            </a:endParaRPr>
          </a:p>
        </p:txBody>
      </p:sp>
      <p:sp>
        <p:nvSpPr>
          <p:cNvPr id="1563" name="Oval 35"/>
          <p:cNvSpPr/>
          <p:nvPr/>
        </p:nvSpPr>
        <p:spPr>
          <a:xfrm flipH="1">
            <a:off x="6811083" y="2735303"/>
            <a:ext cx="2160000" cy="2160000"/>
          </a:xfrm>
          <a:prstGeom prst="ellipse">
            <a:avLst/>
          </a:prstGeom>
          <a:solidFill>
            <a:srgbClr val="D5EBE4"/>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400" dirty="0">
                <a:solidFill>
                  <a:schemeClr val="tx1"/>
                </a:solidFill>
                <a:latin typeface="+mn-ea"/>
              </a:rPr>
              <a:t>理念を具体的行動に落とし込み、統一した実践へつなげる。</a:t>
            </a:r>
            <a:endParaRPr lang="en-IN" sz="1400" dirty="0">
              <a:solidFill>
                <a:schemeClr val="tx1"/>
              </a:solidFill>
              <a:latin typeface="+mn-ea"/>
            </a:endParaRPr>
          </a:p>
        </p:txBody>
      </p:sp>
      <p:sp>
        <p:nvSpPr>
          <p:cNvPr id="1564" name="Oval 47"/>
          <p:cNvSpPr/>
          <p:nvPr/>
        </p:nvSpPr>
        <p:spPr>
          <a:xfrm flipH="1">
            <a:off x="3302566" y="2713570"/>
            <a:ext cx="2160000" cy="2160000"/>
          </a:xfrm>
          <a:prstGeom prst="ellipse">
            <a:avLst/>
          </a:prstGeom>
          <a:solidFill>
            <a:srgbClr val="CAE1F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2400">
              <a:solidFill>
                <a:srgbClr val="FFFFFF"/>
              </a:solidFill>
              <a:latin typeface="+mn-ea"/>
            </a:endParaRPr>
          </a:p>
        </p:txBody>
      </p:sp>
      <p:sp>
        <p:nvSpPr>
          <p:cNvPr id="1565" name="Oval 1"/>
          <p:cNvSpPr/>
          <p:nvPr/>
        </p:nvSpPr>
        <p:spPr>
          <a:xfrm flipH="1">
            <a:off x="5710620" y="2550573"/>
            <a:ext cx="792000" cy="792000"/>
          </a:xfrm>
          <a:prstGeom prst="ellipse">
            <a:avLst/>
          </a:prstGeom>
          <a:solidFill>
            <a:srgbClr val="D3717B"/>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2800" b="1">
                <a:solidFill>
                  <a:schemeClr val="bg1"/>
                </a:solidFill>
                <a:latin typeface="+mn-ea"/>
              </a:rPr>
              <a:t>01</a:t>
            </a:r>
            <a:endParaRPr lang="en-IN" sz="2800" b="1">
              <a:solidFill>
                <a:schemeClr val="bg1"/>
              </a:solidFill>
              <a:latin typeface="+mn-ea"/>
            </a:endParaRPr>
          </a:p>
        </p:txBody>
      </p:sp>
      <p:sp>
        <p:nvSpPr>
          <p:cNvPr id="1566" name="Oval 37"/>
          <p:cNvSpPr/>
          <p:nvPr/>
        </p:nvSpPr>
        <p:spPr>
          <a:xfrm flipH="1">
            <a:off x="6252567" y="3277182"/>
            <a:ext cx="792000" cy="792000"/>
          </a:xfrm>
          <a:prstGeom prst="ellipse">
            <a:avLst/>
          </a:prstGeom>
          <a:solidFill>
            <a:srgbClr val="59BB81"/>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2800" b="1">
                <a:solidFill>
                  <a:schemeClr val="bg1"/>
                </a:solidFill>
                <a:latin typeface="+mn-ea"/>
              </a:rPr>
              <a:t>03</a:t>
            </a:r>
            <a:endParaRPr lang="en-IN" sz="2800" b="1">
              <a:solidFill>
                <a:schemeClr val="bg1"/>
              </a:solidFill>
              <a:latin typeface="+mn-ea"/>
            </a:endParaRPr>
          </a:p>
        </p:txBody>
      </p:sp>
      <p:sp>
        <p:nvSpPr>
          <p:cNvPr id="1567" name="Oval 49"/>
          <p:cNvSpPr/>
          <p:nvPr/>
        </p:nvSpPr>
        <p:spPr>
          <a:xfrm flipH="1">
            <a:off x="5147433" y="3277182"/>
            <a:ext cx="792000" cy="792000"/>
          </a:xfrm>
          <a:prstGeom prst="ellipse">
            <a:avLst/>
          </a:prstGeom>
          <a:solidFill>
            <a:srgbClr val="0086AE"/>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2800" b="1">
                <a:solidFill>
                  <a:schemeClr val="bg1"/>
                </a:solidFill>
                <a:latin typeface="+mn-ea"/>
              </a:rPr>
              <a:t>02</a:t>
            </a:r>
            <a:endParaRPr lang="en-IN" sz="2800" b="1">
              <a:solidFill>
                <a:schemeClr val="bg1"/>
              </a:solidFill>
              <a:latin typeface="+mn-ea"/>
            </a:endParaRPr>
          </a:p>
        </p:txBody>
      </p:sp>
      <p:sp>
        <p:nvSpPr>
          <p:cNvPr id="1568" name="Rechteck 24"/>
          <p:cNvSpPr/>
          <p:nvPr/>
        </p:nvSpPr>
        <p:spPr bwMode="gray">
          <a:xfrm flipH="1">
            <a:off x="3428030" y="2986479"/>
            <a:ext cx="1909073" cy="560153"/>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600"/>
              </a:spcAft>
              <a:defRPr/>
            </a:pPr>
            <a:r>
              <a:rPr lang="ja-JP" altLang="en-US" sz="1600" b="1" dirty="0">
                <a:solidFill>
                  <a:schemeClr val="tx1"/>
                </a:solidFill>
                <a:latin typeface="+mn-ea"/>
              </a:rPr>
              <a:t>全員が活躍できる職場</a:t>
            </a:r>
            <a:endParaRPr lang="en-US" sz="1600" b="1" dirty="0">
              <a:solidFill>
                <a:schemeClr val="tx1"/>
              </a:solidFill>
              <a:latin typeface="+mn-ea"/>
            </a:endParaRPr>
          </a:p>
        </p:txBody>
      </p:sp>
      <p:sp>
        <p:nvSpPr>
          <p:cNvPr id="1569" name="Rechteck 24"/>
          <p:cNvSpPr/>
          <p:nvPr/>
        </p:nvSpPr>
        <p:spPr bwMode="gray">
          <a:xfrm flipH="1">
            <a:off x="6613145" y="2885795"/>
            <a:ext cx="2244735" cy="326243"/>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600"/>
              </a:spcAft>
              <a:defRPr/>
            </a:pPr>
            <a:r>
              <a:rPr lang="ja-JP" altLang="en-US" sz="1600" b="1" dirty="0">
                <a:solidFill>
                  <a:schemeClr val="tx1"/>
                </a:solidFill>
                <a:latin typeface="+mn-ea"/>
              </a:rPr>
              <a:t>行動指針の実践</a:t>
            </a:r>
            <a:endParaRPr lang="en-US" sz="1600" b="1" dirty="0">
              <a:solidFill>
                <a:schemeClr val="tx1"/>
              </a:solidFill>
              <a:latin typeface="+mn-ea"/>
            </a:endParaRPr>
          </a:p>
        </p:txBody>
      </p:sp>
      <p:sp>
        <p:nvSpPr>
          <p:cNvPr id="1571" name="Rechteck 24"/>
          <p:cNvSpPr/>
          <p:nvPr/>
        </p:nvSpPr>
        <p:spPr bwMode="gray">
          <a:xfrm flipH="1">
            <a:off x="7050642" y="3419950"/>
            <a:ext cx="1730893" cy="520142"/>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nSpc>
                <a:spcPct val="95000"/>
              </a:lnSpc>
              <a:spcAft>
                <a:spcPts val="600"/>
              </a:spcAft>
              <a:defRPr/>
            </a:pPr>
            <a:endParaRPr kumimoji="1" lang="ja-JP" altLang="en-US" sz="1200" kern="1200" dirty="0">
              <a:solidFill>
                <a:srgbClr val="2E2E38"/>
              </a:solidFill>
              <a:effectLst/>
              <a:latin typeface="+mn-ea"/>
              <a:cs typeface="+mn-cs"/>
            </a:endParaRPr>
          </a:p>
          <a:p>
            <a:pPr>
              <a:lnSpc>
                <a:spcPct val="95000"/>
              </a:lnSpc>
              <a:spcAft>
                <a:spcPts val="600"/>
              </a:spcAft>
              <a:defRPr/>
            </a:pPr>
            <a:endParaRPr lang="ja-JP" altLang="en-US" sz="1200" i="0" dirty="0">
              <a:solidFill>
                <a:schemeClr val="tx1"/>
              </a:solidFill>
              <a:effectLst/>
              <a:latin typeface="+mn-ea"/>
            </a:endParaRPr>
          </a:p>
        </p:txBody>
      </p:sp>
      <p:sp>
        <p:nvSpPr>
          <p:cNvPr id="1572" name="Rechteck 24"/>
          <p:cNvSpPr/>
          <p:nvPr/>
        </p:nvSpPr>
        <p:spPr bwMode="gray">
          <a:xfrm flipH="1">
            <a:off x="3516023" y="3585446"/>
            <a:ext cx="1625335" cy="911019"/>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nSpc>
                <a:spcPct val="95000"/>
              </a:lnSpc>
              <a:spcAft>
                <a:spcPts val="600"/>
              </a:spcAft>
              <a:defRPr/>
            </a:pPr>
            <a:r>
              <a:rPr lang="ja-JP" altLang="en-US" sz="1400" dirty="0"/>
              <a:t>育児・介護への理解を深め、安心して働き続けられる職場をつくる</a:t>
            </a:r>
            <a:endParaRPr kumimoji="1" lang="ja-JP" altLang="en-US" sz="1400" kern="1200" dirty="0">
              <a:solidFill>
                <a:srgbClr val="2E2E38"/>
              </a:solidFill>
              <a:effectLst/>
              <a:latin typeface="+mn-ea"/>
              <a:cs typeface="+mn-cs"/>
            </a:endParaRPr>
          </a:p>
        </p:txBody>
      </p:sp>
      <p:cxnSp>
        <p:nvCxnSpPr>
          <p:cNvPr id="1573" name="直線コネクタ 41"/>
          <p:cNvCxnSpPr>
            <a:cxnSpLocks/>
          </p:cNvCxnSpPr>
          <p:nvPr/>
        </p:nvCxnSpPr>
        <p:spPr>
          <a:xfrm>
            <a:off x="327051" y="1106750"/>
            <a:ext cx="4375671" cy="0"/>
          </a:xfrm>
          <a:prstGeom prst="line">
            <a:avLst/>
          </a:prstGeom>
          <a:ln w="38100">
            <a:solidFill>
              <a:srgbClr val="D3717B"/>
            </a:solidFill>
            <a:headEnd type="none"/>
          </a:ln>
        </p:spPr>
        <p:style>
          <a:lnRef idx="1">
            <a:schemeClr val="accent1"/>
          </a:lnRef>
          <a:fillRef idx="0">
            <a:schemeClr val="accent1"/>
          </a:fillRef>
          <a:effectRef idx="0">
            <a:schemeClr val="accent1"/>
          </a:effectRef>
          <a:fontRef idx="minor">
            <a:schemeClr val="tx1"/>
          </a:fontRef>
        </p:style>
      </p:cxnSp>
      <p:sp>
        <p:nvSpPr>
          <p:cNvPr id="1574" name="正方形/長方形 13"/>
          <p:cNvSpPr/>
          <p:nvPr/>
        </p:nvSpPr>
        <p:spPr>
          <a:xfrm>
            <a:off x="327051" y="791197"/>
            <a:ext cx="168919" cy="315553"/>
          </a:xfrm>
          <a:prstGeom prst="rect">
            <a:avLst/>
          </a:prstGeom>
          <a:solidFill>
            <a:srgbClr val="D3717B"/>
          </a:solidFill>
          <a:ln w="12700" cap="flat" cmpd="sng" algn="ctr">
            <a:solidFill>
              <a:srgbClr val="D3717B"/>
            </a:solidFill>
            <a:prstDash val="solid"/>
            <a:miter lim="800000"/>
          </a:ln>
          <a:effectLst/>
        </p:spPr>
        <p:txBody>
          <a:bodyPr wrap="none" rtlCol="0" anchor="ctr"/>
          <a:lstStyle/>
          <a:p>
            <a:pPr marR="0" lvl="0" defTabSz="914400" eaLnBrk="1" fontAlgn="auto" latinLnBrk="0" hangingPunct="1">
              <a:lnSpc>
                <a:spcPct val="100000"/>
              </a:lnSpc>
              <a:spcBef>
                <a:spcPts val="0"/>
              </a:spcBef>
              <a:spcAft>
                <a:spcPts val="0"/>
              </a:spcAft>
              <a:buClrTx/>
              <a:buSzTx/>
              <a:tabLst/>
              <a:defRPr/>
            </a:pPr>
            <a:r>
              <a:rPr kumimoji="0" lang="ja-JP" altLang="en-US" sz="1400" kern="0" dirty="0">
                <a:solidFill>
                  <a:srgbClr val="2E2E38"/>
                </a:solidFill>
                <a:latin typeface="+mn-ea"/>
              </a:rPr>
              <a:t>　</a:t>
            </a:r>
            <a:r>
              <a:rPr kumimoji="0" lang="ja-JP" altLang="en-US" b="1" kern="0" dirty="0">
                <a:solidFill>
                  <a:srgbClr val="2E2E38"/>
                </a:solidFill>
                <a:latin typeface="+mn-ea"/>
              </a:rPr>
              <a:t>取組と概要</a:t>
            </a:r>
            <a:endParaRPr kumimoji="0" lang="en-US" altLang="ja-JP" sz="1400" b="1" kern="0" dirty="0">
              <a:solidFill>
                <a:srgbClr val="2E2E38"/>
              </a:solidFill>
              <a:latin typeface="+mn-ea"/>
            </a:endParaRPr>
          </a:p>
        </p:txBody>
      </p:sp>
      <p:cxnSp>
        <p:nvCxnSpPr>
          <p:cNvPr id="1575" name="直線コネクタ 82"/>
          <p:cNvCxnSpPr>
            <a:cxnSpLocks/>
          </p:cNvCxnSpPr>
          <p:nvPr/>
        </p:nvCxnSpPr>
        <p:spPr>
          <a:xfrm>
            <a:off x="7415356" y="1106750"/>
            <a:ext cx="4375671" cy="0"/>
          </a:xfrm>
          <a:prstGeom prst="line">
            <a:avLst/>
          </a:prstGeom>
          <a:ln w="38100">
            <a:solidFill>
              <a:srgbClr val="59BB81"/>
            </a:solidFill>
            <a:headEnd type="none"/>
          </a:ln>
        </p:spPr>
        <p:style>
          <a:lnRef idx="1">
            <a:schemeClr val="accent1"/>
          </a:lnRef>
          <a:fillRef idx="0">
            <a:schemeClr val="accent1"/>
          </a:fillRef>
          <a:effectRef idx="0">
            <a:schemeClr val="accent1"/>
          </a:effectRef>
          <a:fontRef idx="minor">
            <a:schemeClr val="tx1"/>
          </a:fontRef>
        </p:style>
      </p:cxnSp>
      <p:sp>
        <p:nvSpPr>
          <p:cNvPr id="1576" name="正方形/長方形 13"/>
          <p:cNvSpPr/>
          <p:nvPr/>
        </p:nvSpPr>
        <p:spPr>
          <a:xfrm>
            <a:off x="7415356" y="791197"/>
            <a:ext cx="168919" cy="315553"/>
          </a:xfrm>
          <a:prstGeom prst="rect">
            <a:avLst/>
          </a:prstGeom>
          <a:solidFill>
            <a:srgbClr val="59BB81"/>
          </a:solidFill>
          <a:ln w="12700" cap="flat" cmpd="sng" algn="ctr">
            <a:solidFill>
              <a:srgbClr val="59BB81"/>
            </a:solidFill>
            <a:prstDash val="solid"/>
            <a:miter lim="800000"/>
          </a:ln>
          <a:effectLst/>
        </p:spPr>
        <p:txBody>
          <a:bodyPr wrap="none" rtlCol="0" anchor="ctr"/>
          <a:lstStyle/>
          <a:p>
            <a:pPr marR="0" lvl="0" defTabSz="914400" eaLnBrk="1" fontAlgn="auto" latinLnBrk="0" hangingPunct="1">
              <a:lnSpc>
                <a:spcPct val="100000"/>
              </a:lnSpc>
              <a:spcBef>
                <a:spcPts val="0"/>
              </a:spcBef>
              <a:spcAft>
                <a:spcPts val="0"/>
              </a:spcAft>
              <a:buClrTx/>
              <a:buSzTx/>
              <a:tabLst/>
              <a:defRPr/>
            </a:pPr>
            <a:r>
              <a:rPr kumimoji="0" lang="ja-JP" altLang="en-US" sz="1400" kern="0">
                <a:solidFill>
                  <a:srgbClr val="2E2E38"/>
                </a:solidFill>
                <a:latin typeface="+mn-ea"/>
              </a:rPr>
              <a:t>　</a:t>
            </a:r>
            <a:r>
              <a:rPr kumimoji="0" lang="ja-JP" altLang="en-US" b="1" kern="0">
                <a:solidFill>
                  <a:srgbClr val="2E2E38"/>
                </a:solidFill>
                <a:latin typeface="+mn-ea"/>
              </a:rPr>
              <a:t>取組と概要</a:t>
            </a:r>
            <a:endParaRPr kumimoji="0" lang="en-US" altLang="ja-JP" sz="1400" b="1" kern="0">
              <a:solidFill>
                <a:srgbClr val="2E2E38"/>
              </a:solidFill>
              <a:latin typeface="+mn-ea"/>
            </a:endParaRPr>
          </a:p>
        </p:txBody>
      </p:sp>
      <p:cxnSp>
        <p:nvCxnSpPr>
          <p:cNvPr id="1577" name="直線コネクタ 87"/>
          <p:cNvCxnSpPr>
            <a:cxnSpLocks/>
          </p:cNvCxnSpPr>
          <p:nvPr/>
        </p:nvCxnSpPr>
        <p:spPr>
          <a:xfrm>
            <a:off x="1866470" y="5097213"/>
            <a:ext cx="4926216" cy="0"/>
          </a:xfrm>
          <a:prstGeom prst="line">
            <a:avLst/>
          </a:prstGeom>
          <a:ln w="38100">
            <a:solidFill>
              <a:srgbClr val="0086AE"/>
            </a:solidFill>
            <a:headEnd type="none"/>
          </a:ln>
        </p:spPr>
        <p:style>
          <a:lnRef idx="1">
            <a:schemeClr val="accent1"/>
          </a:lnRef>
          <a:fillRef idx="0">
            <a:schemeClr val="accent1"/>
          </a:fillRef>
          <a:effectRef idx="0">
            <a:schemeClr val="accent1"/>
          </a:effectRef>
          <a:fontRef idx="minor">
            <a:schemeClr val="tx1"/>
          </a:fontRef>
        </p:style>
      </p:cxnSp>
      <p:sp>
        <p:nvSpPr>
          <p:cNvPr id="1578" name="正方形/長方形 13"/>
          <p:cNvSpPr/>
          <p:nvPr/>
        </p:nvSpPr>
        <p:spPr>
          <a:xfrm>
            <a:off x="1866470" y="4781660"/>
            <a:ext cx="168919" cy="315553"/>
          </a:xfrm>
          <a:prstGeom prst="rect">
            <a:avLst/>
          </a:prstGeom>
          <a:solidFill>
            <a:srgbClr val="0086AE"/>
          </a:solidFill>
          <a:ln w="12700" cap="flat" cmpd="sng" algn="ctr">
            <a:solidFill>
              <a:srgbClr val="0086AE"/>
            </a:solidFill>
            <a:prstDash val="solid"/>
            <a:miter lim="800000"/>
          </a:ln>
          <a:effectLst/>
        </p:spPr>
        <p:txBody>
          <a:bodyPr wrap="none" rtlCol="0" anchor="ctr"/>
          <a:lstStyle/>
          <a:p>
            <a:pPr marR="0" lvl="0" defTabSz="914400" eaLnBrk="1" fontAlgn="auto" latinLnBrk="0" hangingPunct="1">
              <a:lnSpc>
                <a:spcPct val="100000"/>
              </a:lnSpc>
              <a:spcBef>
                <a:spcPts val="0"/>
              </a:spcBef>
              <a:spcAft>
                <a:spcPts val="0"/>
              </a:spcAft>
              <a:buClrTx/>
              <a:buSzTx/>
              <a:tabLst/>
              <a:defRPr/>
            </a:pPr>
            <a:r>
              <a:rPr kumimoji="0" lang="ja-JP" altLang="en-US" sz="1400" kern="0">
                <a:solidFill>
                  <a:srgbClr val="2E2E38"/>
                </a:solidFill>
                <a:latin typeface="+mn-ea"/>
              </a:rPr>
              <a:t>　</a:t>
            </a:r>
            <a:r>
              <a:rPr kumimoji="0" lang="ja-JP" altLang="en-US" b="1" kern="0">
                <a:solidFill>
                  <a:srgbClr val="2E2E38"/>
                </a:solidFill>
                <a:latin typeface="+mn-ea"/>
              </a:rPr>
              <a:t>取組と概要</a:t>
            </a:r>
            <a:endParaRPr kumimoji="0" lang="en-US" altLang="ja-JP" sz="1400" b="1" kern="0">
              <a:solidFill>
                <a:srgbClr val="2E2E38"/>
              </a:solidFill>
              <a:latin typeface="+mn-ea"/>
            </a:endParaRPr>
          </a:p>
        </p:txBody>
      </p:sp>
      <p:sp>
        <p:nvSpPr>
          <p:cNvPr id="1579" name="正方形/長方形 13"/>
          <p:cNvSpPr/>
          <p:nvPr/>
        </p:nvSpPr>
        <p:spPr>
          <a:xfrm>
            <a:off x="327052" y="1188177"/>
            <a:ext cx="1326884" cy="672854"/>
          </a:xfrm>
          <a:prstGeom prst="rect">
            <a:avLst/>
          </a:prstGeom>
          <a:solidFill>
            <a:srgbClr val="D3717B"/>
          </a:solidFill>
          <a:ln w="12700" cap="flat" cmpd="sng" algn="ctr">
            <a:solidFill>
              <a:schemeClr val="bg1"/>
            </a:solidFill>
            <a:prstDash val="solid"/>
            <a:miter lim="800000"/>
          </a:ln>
          <a:effectLst/>
        </p:spPr>
        <p:txBody>
          <a:bodyPr rtlCol="0" anchor="ctr"/>
          <a:lstStyle/>
          <a:p>
            <a:pPr marR="0" lvl="0" defTabSz="914400" eaLnBrk="1" fontAlgn="auto" latinLnBrk="0" hangingPunct="1">
              <a:lnSpc>
                <a:spcPct val="100000"/>
              </a:lnSpc>
              <a:spcBef>
                <a:spcPts val="0"/>
              </a:spcBef>
              <a:spcAft>
                <a:spcPts val="0"/>
              </a:spcAft>
              <a:buClrTx/>
              <a:buSzTx/>
              <a:tabLst/>
              <a:defRPr/>
            </a:pPr>
            <a:r>
              <a:rPr lang="ja-JP" altLang="en-US" sz="1200" b="1" dirty="0">
                <a:solidFill>
                  <a:schemeClr val="bg1"/>
                </a:solidFill>
                <a:latin typeface="+mn-ea"/>
              </a:rPr>
              <a:t>理念の共有</a:t>
            </a:r>
            <a:endParaRPr lang="en-US" altLang="ja-JP" sz="1200" b="1" dirty="0">
              <a:solidFill>
                <a:schemeClr val="bg1"/>
              </a:solidFill>
              <a:latin typeface="+mn-ea"/>
            </a:endParaRPr>
          </a:p>
        </p:txBody>
      </p:sp>
      <p:sp>
        <p:nvSpPr>
          <p:cNvPr id="1580" name="正方形/長方形 13"/>
          <p:cNvSpPr/>
          <p:nvPr/>
        </p:nvSpPr>
        <p:spPr>
          <a:xfrm>
            <a:off x="327052" y="1861031"/>
            <a:ext cx="1326884" cy="672854"/>
          </a:xfrm>
          <a:prstGeom prst="rect">
            <a:avLst/>
          </a:prstGeom>
          <a:solidFill>
            <a:srgbClr val="D3717B"/>
          </a:solidFill>
          <a:ln w="12700" cap="flat" cmpd="sng" algn="ctr">
            <a:solidFill>
              <a:schemeClr val="bg1"/>
            </a:solidFill>
            <a:prstDash val="solid"/>
            <a:miter lim="800000"/>
          </a:ln>
          <a:effectLst/>
        </p:spPr>
        <p:txBody>
          <a:bodyPr rtlCol="0" anchor="ctr"/>
          <a:lstStyle/>
          <a:p>
            <a:pPr marR="0" lvl="0" defTabSz="914400" eaLnBrk="1" fontAlgn="auto" latinLnBrk="0" hangingPunct="1">
              <a:lnSpc>
                <a:spcPct val="100000"/>
              </a:lnSpc>
              <a:spcBef>
                <a:spcPts val="0"/>
              </a:spcBef>
              <a:spcAft>
                <a:spcPts val="0"/>
              </a:spcAft>
              <a:buClrTx/>
              <a:buSzTx/>
              <a:tabLst/>
              <a:defRPr/>
            </a:pPr>
            <a:r>
              <a:rPr lang="ja-JP" altLang="en-US" sz="1200" b="1" dirty="0">
                <a:solidFill>
                  <a:schemeClr val="bg1"/>
                </a:solidFill>
                <a:latin typeface="+mn-ea"/>
              </a:rPr>
              <a:t>職員から意見収集</a:t>
            </a:r>
            <a:endParaRPr lang="en-US" altLang="ja-JP" sz="1200" b="1" dirty="0">
              <a:solidFill>
                <a:schemeClr val="bg1"/>
              </a:solidFill>
              <a:latin typeface="+mn-ea"/>
            </a:endParaRPr>
          </a:p>
        </p:txBody>
      </p:sp>
      <p:sp>
        <p:nvSpPr>
          <p:cNvPr id="1581" name="正方形/長方形 13"/>
          <p:cNvSpPr/>
          <p:nvPr/>
        </p:nvSpPr>
        <p:spPr>
          <a:xfrm>
            <a:off x="1653936" y="1182251"/>
            <a:ext cx="3048786" cy="1345707"/>
          </a:xfrm>
          <a:prstGeom prst="rect">
            <a:avLst/>
          </a:prstGeom>
          <a:noFill/>
          <a:ln w="12700" cap="flat" cmpd="sng" algn="ctr">
            <a:solidFill>
              <a:schemeClr val="bg1">
                <a:lumMod val="75000"/>
              </a:schemeClr>
            </a:solidFill>
            <a:prstDash val="solid"/>
            <a:miter lim="800000"/>
          </a:ln>
          <a:effectLst/>
        </p:spPr>
        <p:txBody>
          <a:bodyPr rtlCol="0" anchor="ctr"/>
          <a:lstStyle/>
          <a:p>
            <a:pPr>
              <a:lnSpc>
                <a:spcPct val="95000"/>
              </a:lnSpc>
              <a:spcAft>
                <a:spcPts val="600"/>
              </a:spcAft>
              <a:defRPr/>
            </a:pPr>
            <a:r>
              <a:rPr lang="ja-JP" altLang="en-US" sz="1400"/>
              <a:t>法人理念の意義を研修で再確認し、</a:t>
            </a:r>
            <a:br>
              <a:rPr lang="ja-JP" altLang="en-US" sz="1400"/>
            </a:br>
            <a:r>
              <a:rPr lang="ja-JP" altLang="en-US" sz="1400"/>
              <a:t>理事長説明と職員対話を通じて共通理解を形成。</a:t>
            </a:r>
            <a:br>
              <a:rPr lang="ja-JP" altLang="en-US" sz="1400"/>
            </a:br>
            <a:r>
              <a:rPr lang="ja-JP" altLang="en-US" sz="1400"/>
              <a:t>理念を日々の業務判断につなげる基盤を整備。</a:t>
            </a:r>
            <a:endParaRPr kumimoji="1" lang="ja-JP" altLang="en-US" sz="1400" kern="1200" dirty="0">
              <a:solidFill>
                <a:srgbClr val="2E2E38"/>
              </a:solidFill>
              <a:effectLst/>
              <a:latin typeface="+mn-ea"/>
              <a:cs typeface="+mn-cs"/>
            </a:endParaRPr>
          </a:p>
        </p:txBody>
      </p:sp>
      <p:sp>
        <p:nvSpPr>
          <p:cNvPr id="1582" name="正方形/長方形 13"/>
          <p:cNvSpPr/>
          <p:nvPr/>
        </p:nvSpPr>
        <p:spPr>
          <a:xfrm>
            <a:off x="7415357" y="1188177"/>
            <a:ext cx="1326884" cy="672854"/>
          </a:xfrm>
          <a:prstGeom prst="rect">
            <a:avLst/>
          </a:prstGeom>
          <a:solidFill>
            <a:srgbClr val="59BB81"/>
          </a:solidFill>
          <a:ln w="12700" cap="flat" cmpd="sng" algn="ctr">
            <a:solidFill>
              <a:schemeClr val="bg1"/>
            </a:solidFill>
            <a:prstDash val="solid"/>
            <a:miter lim="800000"/>
          </a:ln>
          <a:effectLst/>
        </p:spPr>
        <p:txBody>
          <a:bodyPr rtlCol="0" anchor="ctr"/>
          <a:lstStyle/>
          <a:p>
            <a:pPr marR="0" lvl="0" defTabSz="914400" eaLnBrk="1" fontAlgn="auto" latinLnBrk="0" hangingPunct="1">
              <a:lnSpc>
                <a:spcPct val="100000"/>
              </a:lnSpc>
              <a:spcBef>
                <a:spcPts val="0"/>
              </a:spcBef>
              <a:spcAft>
                <a:spcPts val="0"/>
              </a:spcAft>
              <a:buClrTx/>
              <a:buSzTx/>
              <a:tabLst/>
              <a:defRPr/>
            </a:pPr>
            <a:r>
              <a:rPr lang="ja-JP" altLang="en-US" sz="1200" b="1" dirty="0">
                <a:solidFill>
                  <a:schemeClr val="bg1"/>
                </a:solidFill>
                <a:latin typeface="+mn-ea"/>
              </a:rPr>
              <a:t>行動指針の策定</a:t>
            </a:r>
            <a:endParaRPr lang="en-US" altLang="ja-JP" sz="1200" b="1" dirty="0">
              <a:solidFill>
                <a:schemeClr val="bg1"/>
              </a:solidFill>
              <a:latin typeface="+mn-ea"/>
            </a:endParaRPr>
          </a:p>
        </p:txBody>
      </p:sp>
      <p:sp>
        <p:nvSpPr>
          <p:cNvPr id="1583" name="正方形/長方形 13"/>
          <p:cNvSpPr/>
          <p:nvPr/>
        </p:nvSpPr>
        <p:spPr>
          <a:xfrm>
            <a:off x="7415357" y="1861031"/>
            <a:ext cx="1326884" cy="672854"/>
          </a:xfrm>
          <a:prstGeom prst="rect">
            <a:avLst/>
          </a:prstGeom>
          <a:solidFill>
            <a:srgbClr val="59BB81"/>
          </a:solidFill>
          <a:ln w="12700" cap="flat" cmpd="sng" algn="ctr">
            <a:solidFill>
              <a:schemeClr val="bg1"/>
            </a:solidFill>
            <a:prstDash val="solid"/>
            <a:miter lim="800000"/>
          </a:ln>
          <a:effectLst/>
        </p:spPr>
        <p:txBody>
          <a:bodyPr rtlCol="0" anchor="ctr"/>
          <a:lstStyle/>
          <a:p>
            <a:pPr marR="0" lvl="0" defTabSz="914400" eaLnBrk="1" fontAlgn="auto" latinLnBrk="0" hangingPunct="1">
              <a:lnSpc>
                <a:spcPct val="100000"/>
              </a:lnSpc>
              <a:spcBef>
                <a:spcPts val="0"/>
              </a:spcBef>
              <a:spcAft>
                <a:spcPts val="0"/>
              </a:spcAft>
              <a:buClrTx/>
              <a:buSzTx/>
              <a:tabLst/>
              <a:defRPr/>
            </a:pPr>
            <a:r>
              <a:rPr lang="ja-JP" altLang="en-US" sz="1200" b="1" dirty="0">
                <a:solidFill>
                  <a:schemeClr val="bg1"/>
                </a:solidFill>
                <a:latin typeface="+mn-ea"/>
              </a:rPr>
              <a:t>職員参加によるボトムアップ</a:t>
            </a:r>
            <a:endParaRPr lang="en-US" altLang="ja-JP" sz="1200" b="1" dirty="0">
              <a:solidFill>
                <a:schemeClr val="bg1"/>
              </a:solidFill>
              <a:latin typeface="+mn-ea"/>
            </a:endParaRPr>
          </a:p>
        </p:txBody>
      </p:sp>
      <p:sp>
        <p:nvSpPr>
          <p:cNvPr id="1584" name="正方形/長方形 13"/>
          <p:cNvSpPr/>
          <p:nvPr/>
        </p:nvSpPr>
        <p:spPr>
          <a:xfrm>
            <a:off x="8742241" y="1182251"/>
            <a:ext cx="3048786" cy="1345707"/>
          </a:xfrm>
          <a:prstGeom prst="rect">
            <a:avLst/>
          </a:prstGeom>
          <a:noFill/>
          <a:ln w="12700" cap="flat" cmpd="sng" algn="ctr">
            <a:solidFill>
              <a:schemeClr val="bg1">
                <a:lumMod val="75000"/>
              </a:schemeClr>
            </a:solidFill>
            <a:prstDash val="solid"/>
            <a:miter lim="800000"/>
          </a:ln>
          <a:effectLst/>
        </p:spPr>
        <p:txBody>
          <a:bodyPr rtlCol="0" anchor="ctr"/>
          <a:lstStyle/>
          <a:p>
            <a:pPr>
              <a:lnSpc>
                <a:spcPct val="95000"/>
              </a:lnSpc>
              <a:spcAft>
                <a:spcPts val="600"/>
              </a:spcAft>
              <a:defRPr/>
            </a:pPr>
            <a:r>
              <a:rPr lang="ja-JP" altLang="en-US" sz="1400"/>
              <a:t>理念を具体的行動に落とし込み、</a:t>
            </a:r>
            <a:br>
              <a:rPr lang="ja-JP" altLang="en-US" sz="1400"/>
            </a:br>
            <a:r>
              <a:rPr lang="ja-JP" altLang="en-US" sz="1400"/>
              <a:t>職員参加により実践可能な指針を策定。</a:t>
            </a:r>
            <a:br>
              <a:rPr lang="ja-JP" altLang="en-US" sz="1400"/>
            </a:br>
            <a:r>
              <a:rPr lang="ja-JP" altLang="en-US" sz="1400"/>
              <a:t>評価・研修と連動させ、現場定着を図る。</a:t>
            </a:r>
            <a:endParaRPr kumimoji="1" lang="ja-JP" altLang="en-US" sz="1400" kern="1200" dirty="0">
              <a:solidFill>
                <a:srgbClr val="2E2E38"/>
              </a:solidFill>
              <a:effectLst/>
              <a:latin typeface="+mn-ea"/>
              <a:cs typeface="+mn-cs"/>
            </a:endParaRPr>
          </a:p>
        </p:txBody>
      </p:sp>
      <p:sp>
        <p:nvSpPr>
          <p:cNvPr id="1585" name="正方形/長方形 13"/>
          <p:cNvSpPr/>
          <p:nvPr/>
        </p:nvSpPr>
        <p:spPr>
          <a:xfrm>
            <a:off x="1866470" y="5139922"/>
            <a:ext cx="1326884" cy="672854"/>
          </a:xfrm>
          <a:prstGeom prst="rect">
            <a:avLst/>
          </a:prstGeom>
          <a:solidFill>
            <a:srgbClr val="0086AE"/>
          </a:solidFill>
          <a:ln w="12700" cap="flat" cmpd="sng" algn="ctr">
            <a:solidFill>
              <a:schemeClr val="bg1"/>
            </a:solidFill>
            <a:prstDash val="solid"/>
            <a:miter lim="800000"/>
          </a:ln>
          <a:effectLst/>
        </p:spPr>
        <p:txBody>
          <a:bodyPr rtlCol="0" anchor="ctr"/>
          <a:lstStyle/>
          <a:p>
            <a:pPr>
              <a:defRPr/>
            </a:pPr>
            <a:r>
              <a:rPr lang="ja-JP" altLang="en-US" sz="1200" b="1">
                <a:solidFill>
                  <a:schemeClr val="bg1"/>
                </a:solidFill>
                <a:latin typeface="+mn-ea"/>
              </a:rPr>
              <a:t>育児・介護休業法の周知徹底</a:t>
            </a:r>
            <a:endParaRPr lang="en-US" altLang="ja-JP" sz="1200" b="1" dirty="0">
              <a:solidFill>
                <a:schemeClr val="bg1"/>
              </a:solidFill>
              <a:latin typeface="+mn-ea"/>
            </a:endParaRPr>
          </a:p>
        </p:txBody>
      </p:sp>
      <p:sp>
        <p:nvSpPr>
          <p:cNvPr id="1586" name="正方形/長方形 13"/>
          <p:cNvSpPr/>
          <p:nvPr/>
        </p:nvSpPr>
        <p:spPr>
          <a:xfrm>
            <a:off x="1866470" y="5812776"/>
            <a:ext cx="1326884" cy="672854"/>
          </a:xfrm>
          <a:prstGeom prst="rect">
            <a:avLst/>
          </a:prstGeom>
          <a:solidFill>
            <a:srgbClr val="0086AE"/>
          </a:solidFill>
          <a:ln w="12700" cap="flat" cmpd="sng" algn="ctr">
            <a:solidFill>
              <a:schemeClr val="bg1"/>
            </a:solidFill>
            <a:prstDash val="solid"/>
            <a:miter lim="800000"/>
          </a:ln>
          <a:effectLst/>
        </p:spPr>
        <p:txBody>
          <a:bodyPr rtlCol="0" anchor="ctr"/>
          <a:lstStyle/>
          <a:p>
            <a:pPr>
              <a:defRPr/>
            </a:pPr>
            <a:r>
              <a:rPr lang="ja-JP" altLang="en-US" sz="1200" b="1">
                <a:solidFill>
                  <a:schemeClr val="bg1"/>
                </a:solidFill>
                <a:latin typeface="+mn-ea"/>
              </a:rPr>
              <a:t>定期面談による個別支援</a:t>
            </a:r>
            <a:endParaRPr lang="en-US" altLang="ja-JP" sz="1200" b="1" dirty="0">
              <a:solidFill>
                <a:schemeClr val="bg1"/>
              </a:solidFill>
              <a:latin typeface="+mn-ea"/>
            </a:endParaRPr>
          </a:p>
        </p:txBody>
      </p:sp>
      <p:sp>
        <p:nvSpPr>
          <p:cNvPr id="1587" name="正方形/長方形 13"/>
          <p:cNvSpPr/>
          <p:nvPr/>
        </p:nvSpPr>
        <p:spPr>
          <a:xfrm>
            <a:off x="3193354" y="5133996"/>
            <a:ext cx="3599332" cy="1345707"/>
          </a:xfrm>
          <a:prstGeom prst="rect">
            <a:avLst/>
          </a:prstGeom>
          <a:noFill/>
          <a:ln w="12700" cap="flat" cmpd="sng" algn="ctr">
            <a:solidFill>
              <a:schemeClr val="bg1">
                <a:lumMod val="75000"/>
              </a:schemeClr>
            </a:solidFill>
            <a:prstDash val="solid"/>
            <a:miter lim="800000"/>
          </a:ln>
          <a:effectLst/>
        </p:spPr>
        <p:txBody>
          <a:bodyPr rtlCol="0" anchor="ctr"/>
          <a:lstStyle/>
          <a:p>
            <a:pPr>
              <a:lnSpc>
                <a:spcPct val="95000"/>
              </a:lnSpc>
              <a:spcAft>
                <a:spcPts val="600"/>
              </a:spcAft>
              <a:defRPr/>
            </a:pPr>
            <a:r>
              <a:rPr lang="ja-JP" altLang="en-US" sz="1400" dirty="0"/>
              <a:t>制度を「知っている」から「活用できる」へ。面談を通じて状況を把握し、柔軟な勤務体制を整備することで、子育て世代・介護世代が安心して働き続けられる環境をつくる。</a:t>
            </a:r>
            <a:endParaRPr lang="en-US" altLang="ja-JP" sz="1400" dirty="0"/>
          </a:p>
        </p:txBody>
      </p:sp>
    </p:spTree>
    <p:extLst>
      <p:ext uri="{BB962C8B-B14F-4D97-AF65-F5344CB8AC3E}">
        <p14:creationId xmlns:p14="http://schemas.microsoft.com/office/powerpoint/2010/main" val="2407415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4"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655" name="タイトル 1"/>
          <p:cNvSpPr>
            <a:spLocks noGrp="1"/>
          </p:cNvSpPr>
          <p:nvPr>
            <p:ph type="title"/>
          </p:nvPr>
        </p:nvSpPr>
        <p:spPr/>
        <p:txBody>
          <a:bodyPr vert="horz"/>
          <a:lstStyle/>
          <a:p>
            <a:r>
              <a:rPr kumimoji="1" lang="en-US" altLang="ja-JP">
                <a:latin typeface="+mn-ea"/>
                <a:ea typeface="+mn-ea"/>
              </a:rPr>
              <a:t>5. </a:t>
            </a:r>
            <a:r>
              <a:rPr kumimoji="1" lang="ja-JP" altLang="en-US">
                <a:latin typeface="+mn-ea"/>
                <a:ea typeface="+mn-ea"/>
              </a:rPr>
              <a:t>人的資本経営における取組</a:t>
            </a:r>
            <a:r>
              <a:rPr lang="ja-JP" altLang="en-US">
                <a:latin typeface="+mn-ea"/>
                <a:ea typeface="+mn-ea"/>
              </a:rPr>
              <a:t>（個別）</a:t>
            </a:r>
            <a:endParaRPr kumimoji="1" lang="ja-JP" altLang="en-US">
              <a:latin typeface="+mn-ea"/>
              <a:ea typeface="+mn-ea"/>
            </a:endParaRPr>
          </a:p>
        </p:txBody>
      </p:sp>
      <p:sp>
        <p:nvSpPr>
          <p:cNvPr id="1656" name="スライド番号プレースホルダー 5"/>
          <p:cNvSpPr>
            <a:spLocks noGrp="1"/>
          </p:cNvSpPr>
          <p:nvPr>
            <p:ph type="sldNum" sz="quarter" idx="12"/>
          </p:nvPr>
        </p:nvSpPr>
        <p:spPr/>
        <p:txBody>
          <a:bodyPr/>
          <a:lstStyle/>
          <a:p>
            <a:fld id="{273F110B-3E81-42E9-B683-BD8814B58ECE}" type="slidenum">
              <a:rPr lang="ja-JP" altLang="en-US" smtClean="0">
                <a:latin typeface="+mn-ea"/>
              </a:rPr>
              <a:pPr/>
              <a:t>20</a:t>
            </a:fld>
            <a:endParaRPr lang="ja-JP" altLang="en-US">
              <a:latin typeface="+mn-ea"/>
            </a:endParaRPr>
          </a:p>
        </p:txBody>
      </p:sp>
      <p:pic>
        <p:nvPicPr>
          <p:cNvPr id="3" name="図プレースホルダー 2">
            <a:extLst>
              <a:ext uri="{FF2B5EF4-FFF2-40B4-BE49-F238E27FC236}">
                <a16:creationId xmlns:a16="http://schemas.microsoft.com/office/drawing/2014/main" id="{5995C204-0546-9A62-B213-E55AB203FE47}"/>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5546" b="5546"/>
          <a:stretch>
            <a:fillRect/>
          </a:stretch>
        </p:blipFill>
        <p:spPr>
          <a:xfrm>
            <a:off x="6707623" y="2382937"/>
            <a:ext cx="4911261" cy="3274913"/>
          </a:xfrm>
          <a:prstGeom prst="rect">
            <a:avLst/>
          </a:prstGeom>
        </p:spPr>
      </p:pic>
      <p:sp>
        <p:nvSpPr>
          <p:cNvPr id="1658" name="正方形/長方形 3"/>
          <p:cNvSpPr/>
          <p:nvPr/>
        </p:nvSpPr>
        <p:spPr>
          <a:xfrm>
            <a:off x="442913" y="2225010"/>
            <a:ext cx="5462582" cy="4194032"/>
          </a:xfrm>
          <a:prstGeom prst="rect">
            <a:avLst/>
          </a:prstGeom>
          <a:solidFill>
            <a:schemeClr val="bg1"/>
          </a:solid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b="0" i="0" dirty="0">
                <a:solidFill>
                  <a:schemeClr val="tx1"/>
                </a:solidFill>
                <a:effectLst/>
                <a:latin typeface="+mn-ea"/>
              </a:rPr>
              <a:t>法人理念「福祉の種をまき、育て、大きな樹にする」の意味を再確認し、理念を日々の業務判断につなげる取組を実施。理念の言語化・対話・共有を通じ、全職員が同じ方向を向いて行動できる基盤を整備する。</a:t>
            </a:r>
            <a:endParaRPr lang="en-US" altLang="ja-JP" b="0" i="0" dirty="0">
              <a:solidFill>
                <a:schemeClr val="tx1"/>
              </a:solidFill>
              <a:effectLst/>
              <a:latin typeface="+mn-ea"/>
            </a:endParaRPr>
          </a:p>
          <a:p>
            <a:endParaRPr lang="en-US" altLang="ja-JP" dirty="0">
              <a:solidFill>
                <a:schemeClr val="tx1"/>
              </a:solidFill>
              <a:latin typeface="+mn-ea"/>
            </a:endParaRPr>
          </a:p>
          <a:p>
            <a:endParaRPr lang="en-US" altLang="ja-JP" dirty="0">
              <a:solidFill>
                <a:schemeClr val="tx1"/>
              </a:solidFill>
              <a:latin typeface="+mn-ea"/>
            </a:endParaRPr>
          </a:p>
          <a:p>
            <a:r>
              <a:rPr lang="ja-JP" altLang="en-US" b="0" i="0" dirty="0">
                <a:solidFill>
                  <a:schemeClr val="tx1"/>
                </a:solidFill>
                <a:effectLst/>
                <a:latin typeface="+mn-ea"/>
              </a:rPr>
              <a:t>管理職・一般職を対象に複数回の研修を実施し、</a:t>
            </a:r>
            <a:endParaRPr lang="en-US" altLang="ja-JP" b="0" i="0" dirty="0">
              <a:solidFill>
                <a:schemeClr val="tx1"/>
              </a:solidFill>
              <a:effectLst/>
              <a:latin typeface="+mn-ea"/>
            </a:endParaRPr>
          </a:p>
          <a:p>
            <a:r>
              <a:rPr lang="ja-JP" altLang="en-US" b="0" i="0" dirty="0">
                <a:solidFill>
                  <a:schemeClr val="tx1"/>
                </a:solidFill>
                <a:effectLst/>
                <a:latin typeface="+mn-ea"/>
              </a:rPr>
              <a:t>「なぜ理念が必要なのか」「理念が現場にどのように影響するのか」を学習。</a:t>
            </a:r>
            <a:endParaRPr lang="en-US" altLang="ja-JP" b="0" i="0" dirty="0">
              <a:solidFill>
                <a:schemeClr val="tx1"/>
              </a:solidFill>
              <a:effectLst/>
              <a:latin typeface="+mn-ea"/>
            </a:endParaRPr>
          </a:p>
          <a:p>
            <a:r>
              <a:rPr lang="ja-JP" altLang="en-US" b="0" i="0" dirty="0">
                <a:solidFill>
                  <a:schemeClr val="tx1"/>
                </a:solidFill>
                <a:effectLst/>
                <a:latin typeface="+mn-ea"/>
              </a:rPr>
              <a:t>そのうえで理事長より、法人の成り立ちや理念に込めた思いを直接説明。</a:t>
            </a:r>
            <a:endParaRPr lang="en-US" altLang="ja-JP" b="0" i="0" dirty="0">
              <a:solidFill>
                <a:schemeClr val="tx1"/>
              </a:solidFill>
              <a:effectLst/>
              <a:latin typeface="+mn-ea"/>
            </a:endParaRPr>
          </a:p>
        </p:txBody>
      </p:sp>
      <p:sp>
        <p:nvSpPr>
          <p:cNvPr id="1659" name="正方形/長方形 4"/>
          <p:cNvSpPr/>
          <p:nvPr/>
        </p:nvSpPr>
        <p:spPr>
          <a:xfrm>
            <a:off x="442913" y="1700213"/>
            <a:ext cx="5462582" cy="522430"/>
          </a:xfrm>
          <a:prstGeom prst="rect">
            <a:avLst/>
          </a:prstGeom>
          <a:solidFill>
            <a:schemeClr val="bg2">
              <a:lumMod val="20000"/>
              <a:lumOff val="80000"/>
            </a:schemeClr>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ja-JP" altLang="en-US" sz="2400" b="1" kern="0" dirty="0">
                <a:solidFill>
                  <a:srgbClr val="2E2E38"/>
                </a:solidFill>
                <a:latin typeface="+mn-ea"/>
              </a:rPr>
              <a:t>取組概要</a:t>
            </a:r>
            <a:endParaRPr kumimoji="0" lang="en-US" altLang="ja-JP" sz="2400" b="1" kern="0" dirty="0">
              <a:solidFill>
                <a:srgbClr val="2E2E38"/>
              </a:solidFill>
              <a:latin typeface="+mn-ea"/>
            </a:endParaRPr>
          </a:p>
        </p:txBody>
      </p:sp>
      <p:sp>
        <p:nvSpPr>
          <p:cNvPr id="1660" name="正方形/長方形 2"/>
          <p:cNvSpPr/>
          <p:nvPr/>
        </p:nvSpPr>
        <p:spPr>
          <a:xfrm>
            <a:off x="442912" y="836614"/>
            <a:ext cx="11306175" cy="392792"/>
          </a:xfrm>
          <a:prstGeom prst="rect">
            <a:avLst/>
          </a:prstGeom>
          <a:solidFill>
            <a:srgbClr val="D371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n-ea"/>
              </a:rPr>
              <a:t>法人理念の共有</a:t>
            </a:r>
            <a:endParaRPr lang="en-US" altLang="ja-JP" sz="2000" b="1" dirty="0">
              <a:solidFill>
                <a:schemeClr val="bg1"/>
              </a:solidFill>
              <a:latin typeface="+mn-ea"/>
            </a:endParaRPr>
          </a:p>
        </p:txBody>
      </p:sp>
    </p:spTree>
    <p:extLst>
      <p:ext uri="{BB962C8B-B14F-4D97-AF65-F5344CB8AC3E}">
        <p14:creationId xmlns:p14="http://schemas.microsoft.com/office/powerpoint/2010/main" val="420056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4"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665" name="タイトル 1"/>
          <p:cNvSpPr>
            <a:spLocks noGrp="1"/>
          </p:cNvSpPr>
          <p:nvPr>
            <p:ph type="title"/>
          </p:nvPr>
        </p:nvSpPr>
        <p:spPr/>
        <p:txBody>
          <a:bodyPr vert="horz"/>
          <a:lstStyle/>
          <a:p>
            <a:r>
              <a:rPr kumimoji="1" lang="en-US" altLang="ja-JP">
                <a:latin typeface="+mn-ea"/>
                <a:ea typeface="+mn-ea"/>
              </a:rPr>
              <a:t>5. </a:t>
            </a:r>
            <a:r>
              <a:rPr kumimoji="1" lang="ja-JP" altLang="en-US">
                <a:latin typeface="+mn-ea"/>
                <a:ea typeface="+mn-ea"/>
              </a:rPr>
              <a:t>人的資本経営における取組</a:t>
            </a:r>
            <a:r>
              <a:rPr lang="ja-JP" altLang="en-US">
                <a:latin typeface="+mn-ea"/>
                <a:ea typeface="+mn-ea"/>
              </a:rPr>
              <a:t>（個別）</a:t>
            </a:r>
            <a:endParaRPr kumimoji="1" lang="ja-JP" altLang="en-US">
              <a:latin typeface="+mn-ea"/>
              <a:ea typeface="+mn-ea"/>
            </a:endParaRPr>
          </a:p>
        </p:txBody>
      </p:sp>
      <p:sp>
        <p:nvSpPr>
          <p:cNvPr id="1666" name="スライド番号プレースホルダー 5"/>
          <p:cNvSpPr>
            <a:spLocks noGrp="1"/>
          </p:cNvSpPr>
          <p:nvPr>
            <p:ph type="sldNum" sz="quarter" idx="12"/>
          </p:nvPr>
        </p:nvSpPr>
        <p:spPr/>
        <p:txBody>
          <a:bodyPr/>
          <a:lstStyle/>
          <a:p>
            <a:fld id="{273F110B-3E81-42E9-B683-BD8814B58ECE}" type="slidenum">
              <a:rPr lang="ja-JP" altLang="en-US" smtClean="0">
                <a:latin typeface="+mn-ea"/>
              </a:rPr>
              <a:pPr/>
              <a:t>21</a:t>
            </a:fld>
            <a:endParaRPr lang="ja-JP" altLang="en-US">
              <a:latin typeface="+mn-ea"/>
            </a:endParaRPr>
          </a:p>
        </p:txBody>
      </p:sp>
      <p:pic>
        <p:nvPicPr>
          <p:cNvPr id="3" name="図プレースホルダー 2">
            <a:extLst>
              <a:ext uri="{FF2B5EF4-FFF2-40B4-BE49-F238E27FC236}">
                <a16:creationId xmlns:a16="http://schemas.microsoft.com/office/drawing/2014/main" id="{0FDC5332-ACD7-1D4F-E94A-EAABAE19B694}"/>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5546" b="5546"/>
          <a:stretch>
            <a:fillRect/>
          </a:stretch>
        </p:blipFill>
        <p:spPr>
          <a:xfrm>
            <a:off x="6772275" y="2652713"/>
            <a:ext cx="4519612" cy="3013755"/>
          </a:xfrm>
          <a:prstGeom prst="rect">
            <a:avLst/>
          </a:prstGeom>
        </p:spPr>
      </p:pic>
      <p:sp>
        <p:nvSpPr>
          <p:cNvPr id="1668" name="正方形/長方形 3"/>
          <p:cNvSpPr/>
          <p:nvPr/>
        </p:nvSpPr>
        <p:spPr>
          <a:xfrm>
            <a:off x="442913" y="2225010"/>
            <a:ext cx="5462582" cy="4194032"/>
          </a:xfrm>
          <a:prstGeom prst="rect">
            <a:avLst/>
          </a:prstGeom>
          <a:solidFill>
            <a:schemeClr val="bg1"/>
          </a:solid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1600" b="0" i="0" dirty="0">
                <a:solidFill>
                  <a:schemeClr val="tx1"/>
                </a:solidFill>
                <a:effectLst/>
                <a:latin typeface="+mn-ea"/>
              </a:rPr>
              <a:t>法人理念を日々の業務で実践できる具体的な行動レベルに落とし込み、現場で迷ったときの判断基準となる行動指針として明文化する。</a:t>
            </a:r>
            <a:endParaRPr lang="en-US" altLang="ja-JP" sz="1600" b="0" i="0" dirty="0">
              <a:solidFill>
                <a:schemeClr val="tx1"/>
              </a:solidFill>
              <a:effectLst/>
              <a:latin typeface="+mn-ea"/>
            </a:endParaRPr>
          </a:p>
          <a:p>
            <a:endParaRPr lang="en-US" altLang="ja-JP" sz="1600" b="0" i="0" dirty="0">
              <a:solidFill>
                <a:schemeClr val="tx1"/>
              </a:solidFill>
              <a:effectLst/>
              <a:latin typeface="+mn-ea"/>
            </a:endParaRPr>
          </a:p>
          <a:p>
            <a:r>
              <a:rPr lang="ja-JP" altLang="en-US" sz="1600" b="0" i="0" dirty="0">
                <a:solidFill>
                  <a:schemeClr val="tx1"/>
                </a:solidFill>
                <a:effectLst/>
                <a:latin typeface="+mn-ea"/>
              </a:rPr>
              <a:t>策定にあたっては、全職員を対象にアンケートを実施し、現場で大切にしている価値観や課題意識、理想とする職場像について意見を収集した。トップダウンで決定するのではなく、職員の声を反映したボトムアップ型で取りまとめることで、全職員が自分ごととして捉えられる内容とする。</a:t>
            </a:r>
            <a:endParaRPr lang="en-US" altLang="ja-JP" sz="1600" b="0" i="0" dirty="0">
              <a:solidFill>
                <a:schemeClr val="tx1"/>
              </a:solidFill>
              <a:effectLst/>
              <a:latin typeface="+mn-ea"/>
            </a:endParaRPr>
          </a:p>
          <a:p>
            <a:endParaRPr lang="en-US" altLang="ja-JP" sz="1600" dirty="0">
              <a:solidFill>
                <a:schemeClr val="tx1"/>
              </a:solidFill>
              <a:latin typeface="+mn-ea"/>
            </a:endParaRPr>
          </a:p>
          <a:p>
            <a:r>
              <a:rPr lang="ja-JP" altLang="en-US" sz="1600" b="0" i="0" dirty="0">
                <a:solidFill>
                  <a:schemeClr val="tx1"/>
                </a:solidFill>
                <a:effectLst/>
                <a:latin typeface="+mn-ea"/>
              </a:rPr>
              <a:t>策定した行動指針は、研修体系および人事評価制度と連動させ、実践状況を振り返る仕組みを整備する。これにより、理念の形骸化を防ぎ、現場での実践と定着を図るとともに、職員の帰属意識および組織への信頼感の向上につなげる。</a:t>
            </a:r>
          </a:p>
        </p:txBody>
      </p:sp>
      <p:sp>
        <p:nvSpPr>
          <p:cNvPr id="1669" name="正方形/長方形 4"/>
          <p:cNvSpPr/>
          <p:nvPr/>
        </p:nvSpPr>
        <p:spPr>
          <a:xfrm>
            <a:off x="442913" y="1700213"/>
            <a:ext cx="5462582" cy="522430"/>
          </a:xfrm>
          <a:prstGeom prst="rect">
            <a:avLst/>
          </a:prstGeom>
          <a:solidFill>
            <a:srgbClr val="CAE1FC"/>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ja-JP" altLang="en-US" sz="2400" b="1" kern="0" dirty="0">
                <a:solidFill>
                  <a:srgbClr val="2E2E38"/>
                </a:solidFill>
                <a:latin typeface="+mn-ea"/>
              </a:rPr>
              <a:t>取組概要</a:t>
            </a:r>
            <a:endParaRPr kumimoji="0" lang="en-US" altLang="ja-JP" sz="2400" b="1" kern="0" dirty="0">
              <a:solidFill>
                <a:srgbClr val="2E2E38"/>
              </a:solidFill>
              <a:latin typeface="+mn-ea"/>
            </a:endParaRPr>
          </a:p>
        </p:txBody>
      </p:sp>
      <p:sp>
        <p:nvSpPr>
          <p:cNvPr id="1670" name="正方形/長方形 2"/>
          <p:cNvSpPr/>
          <p:nvPr/>
        </p:nvSpPr>
        <p:spPr>
          <a:xfrm>
            <a:off x="442912" y="836614"/>
            <a:ext cx="11306175" cy="392792"/>
          </a:xfrm>
          <a:prstGeom prst="rect">
            <a:avLst/>
          </a:prstGeom>
          <a:solidFill>
            <a:srgbClr val="008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n-ea"/>
              </a:rPr>
              <a:t>行動指針の策定</a:t>
            </a:r>
            <a:endParaRPr lang="en-US" altLang="ja-JP" sz="2000" b="1" dirty="0">
              <a:solidFill>
                <a:schemeClr val="bg1"/>
              </a:solidFill>
              <a:latin typeface="+mn-ea"/>
            </a:endParaRPr>
          </a:p>
        </p:txBody>
      </p:sp>
      <p:sp>
        <p:nvSpPr>
          <p:cNvPr id="2" name="正方形/長方形 1">
            <a:extLst>
              <a:ext uri="{FF2B5EF4-FFF2-40B4-BE49-F238E27FC236}">
                <a16:creationId xmlns:a16="http://schemas.microsoft.com/office/drawing/2014/main" id="{E3CD65BE-9C71-6965-AC14-E7ACF3A53ACD}"/>
              </a:ext>
            </a:extLst>
          </p:cNvPr>
          <p:cNvSpPr/>
          <p:nvPr/>
        </p:nvSpPr>
        <p:spPr>
          <a:xfrm>
            <a:off x="1579404" y="7005634"/>
            <a:ext cx="3189600" cy="71372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文字サイズを大きくしました</a:t>
            </a:r>
          </a:p>
        </p:txBody>
      </p:sp>
    </p:spTree>
    <p:extLst>
      <p:ext uri="{BB962C8B-B14F-4D97-AF65-F5344CB8AC3E}">
        <p14:creationId xmlns:p14="http://schemas.microsoft.com/office/powerpoint/2010/main" val="3388911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4"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675" name="タイトル 1"/>
          <p:cNvSpPr>
            <a:spLocks noGrp="1"/>
          </p:cNvSpPr>
          <p:nvPr>
            <p:ph type="title"/>
          </p:nvPr>
        </p:nvSpPr>
        <p:spPr/>
        <p:txBody>
          <a:bodyPr vert="horz"/>
          <a:lstStyle/>
          <a:p>
            <a:r>
              <a:rPr kumimoji="1" lang="en-US" altLang="ja-JP">
                <a:latin typeface="+mn-ea"/>
                <a:ea typeface="+mn-ea"/>
              </a:rPr>
              <a:t>5. </a:t>
            </a:r>
            <a:r>
              <a:rPr kumimoji="1" lang="ja-JP" altLang="en-US">
                <a:latin typeface="+mn-ea"/>
                <a:ea typeface="+mn-ea"/>
              </a:rPr>
              <a:t>人的資本経営における取組</a:t>
            </a:r>
            <a:r>
              <a:rPr lang="ja-JP" altLang="en-US">
                <a:latin typeface="+mn-ea"/>
                <a:ea typeface="+mn-ea"/>
              </a:rPr>
              <a:t>（個別）</a:t>
            </a:r>
            <a:endParaRPr kumimoji="1" lang="ja-JP" altLang="en-US">
              <a:latin typeface="+mn-ea"/>
              <a:ea typeface="+mn-ea"/>
            </a:endParaRPr>
          </a:p>
        </p:txBody>
      </p:sp>
      <p:sp>
        <p:nvSpPr>
          <p:cNvPr id="1676" name="スライド番号プレースホルダー 5"/>
          <p:cNvSpPr>
            <a:spLocks noGrp="1"/>
          </p:cNvSpPr>
          <p:nvPr>
            <p:ph type="sldNum" sz="quarter" idx="12"/>
          </p:nvPr>
        </p:nvSpPr>
        <p:spPr/>
        <p:txBody>
          <a:bodyPr/>
          <a:lstStyle/>
          <a:p>
            <a:fld id="{273F110B-3E81-42E9-B683-BD8814B58ECE}" type="slidenum">
              <a:rPr lang="ja-JP" altLang="en-US" smtClean="0">
                <a:latin typeface="+mn-ea"/>
              </a:rPr>
              <a:pPr/>
              <a:t>22</a:t>
            </a:fld>
            <a:endParaRPr lang="ja-JP" altLang="en-US">
              <a:latin typeface="+mn-ea"/>
            </a:endParaRPr>
          </a:p>
        </p:txBody>
      </p:sp>
      <p:pic>
        <p:nvPicPr>
          <p:cNvPr id="3" name="図プレースホルダー 2">
            <a:extLst>
              <a:ext uri="{FF2B5EF4-FFF2-40B4-BE49-F238E27FC236}">
                <a16:creationId xmlns:a16="http://schemas.microsoft.com/office/drawing/2014/main" id="{697A374B-3D2F-FF9F-AD1E-43A1BFF2489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5546" b="5546"/>
          <a:stretch>
            <a:fillRect/>
          </a:stretch>
        </p:blipFill>
        <p:spPr>
          <a:xfrm>
            <a:off x="6629407" y="2584593"/>
            <a:ext cx="4466002" cy="2978007"/>
          </a:xfrm>
          <a:prstGeom prst="rect">
            <a:avLst/>
          </a:prstGeom>
        </p:spPr>
      </p:pic>
      <p:sp>
        <p:nvSpPr>
          <p:cNvPr id="1678" name="正方形/長方形 3"/>
          <p:cNvSpPr/>
          <p:nvPr/>
        </p:nvSpPr>
        <p:spPr>
          <a:xfrm>
            <a:off x="442913" y="2225010"/>
            <a:ext cx="5462582" cy="4194032"/>
          </a:xfrm>
          <a:prstGeom prst="rect">
            <a:avLst/>
          </a:prstGeom>
          <a:solidFill>
            <a:schemeClr val="bg1"/>
          </a:solid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b="0" i="0" dirty="0">
                <a:solidFill>
                  <a:schemeClr val="tx1"/>
                </a:solidFill>
                <a:effectLst/>
                <a:latin typeface="+mn-ea"/>
              </a:rPr>
              <a:t>■育児・介護休業法の趣旨を踏まえ、両立支援制度の位置づけを整理し、全職員へ説明を実施。すべての職員と面談を行い家庭環境に合わせた勤務ができることを周知</a:t>
            </a:r>
            <a:endParaRPr lang="en-US" altLang="ja-JP" b="0" i="0" dirty="0">
              <a:solidFill>
                <a:schemeClr val="tx1"/>
              </a:solidFill>
              <a:effectLst/>
              <a:latin typeface="+mn-ea"/>
            </a:endParaRPr>
          </a:p>
          <a:p>
            <a:endParaRPr lang="en-US" altLang="ja-JP" b="0" i="0" dirty="0">
              <a:solidFill>
                <a:schemeClr val="tx1"/>
              </a:solidFill>
              <a:effectLst/>
              <a:latin typeface="+mn-ea"/>
            </a:endParaRPr>
          </a:p>
          <a:p>
            <a:r>
              <a:rPr lang="ja-JP" altLang="en-US" b="0" i="0" dirty="0">
                <a:solidFill>
                  <a:schemeClr val="tx1"/>
                </a:solidFill>
                <a:effectLst/>
                <a:latin typeface="+mn-ea"/>
              </a:rPr>
              <a:t>■ 実施内容・時短正規職員という働き方が　育児・介護休業法および両立支援制度の考え方に基づくものであることを説明・制度の目的と法人方針との整合性を確認</a:t>
            </a:r>
            <a:endParaRPr lang="en-US" altLang="ja-JP" b="0" i="0" dirty="0">
              <a:solidFill>
                <a:schemeClr val="tx1"/>
              </a:solidFill>
              <a:effectLst/>
              <a:latin typeface="+mn-ea"/>
            </a:endParaRPr>
          </a:p>
          <a:p>
            <a:endParaRPr lang="en-US" altLang="ja-JP" b="0" i="0" dirty="0">
              <a:solidFill>
                <a:schemeClr val="tx1"/>
              </a:solidFill>
              <a:effectLst/>
              <a:latin typeface="+mn-ea"/>
            </a:endParaRPr>
          </a:p>
          <a:p>
            <a:r>
              <a:rPr lang="ja-JP" altLang="en-US" b="0" i="0" dirty="0">
                <a:solidFill>
                  <a:schemeClr val="tx1"/>
                </a:solidFill>
                <a:effectLst/>
                <a:latin typeface="+mn-ea"/>
              </a:rPr>
              <a:t>■ 成果</a:t>
            </a:r>
            <a:endParaRPr lang="en-US" altLang="ja-JP" b="0" i="0" dirty="0">
              <a:solidFill>
                <a:schemeClr val="tx1"/>
              </a:solidFill>
              <a:effectLst/>
              <a:latin typeface="+mn-ea"/>
            </a:endParaRPr>
          </a:p>
          <a:p>
            <a:r>
              <a:rPr lang="ja-JP" altLang="en-US" b="0" i="0" dirty="0">
                <a:solidFill>
                  <a:schemeClr val="tx1"/>
                </a:solidFill>
                <a:effectLst/>
                <a:latin typeface="+mn-ea"/>
              </a:rPr>
              <a:t>・管理者間で制度理解・認識を共有</a:t>
            </a:r>
            <a:endParaRPr lang="en-US" altLang="ja-JP" b="0" i="0" dirty="0">
              <a:solidFill>
                <a:schemeClr val="tx1"/>
              </a:solidFill>
              <a:effectLst/>
              <a:latin typeface="+mn-ea"/>
            </a:endParaRPr>
          </a:p>
          <a:p>
            <a:r>
              <a:rPr lang="ja-JP" altLang="en-US" b="0" i="0" dirty="0">
                <a:solidFill>
                  <a:schemeClr val="tx1"/>
                </a:solidFill>
                <a:effectLst/>
                <a:latin typeface="+mn-ea"/>
              </a:rPr>
              <a:t>・制度的根拠に基づく採用・配置判断体制を構築</a:t>
            </a:r>
            <a:endParaRPr lang="en-US" altLang="ja-JP" b="0" i="0" dirty="0">
              <a:solidFill>
                <a:schemeClr val="tx1"/>
              </a:solidFill>
              <a:effectLst/>
              <a:latin typeface="+mn-ea"/>
            </a:endParaRPr>
          </a:p>
          <a:p>
            <a:r>
              <a:rPr lang="ja-JP" altLang="en-US" b="0" i="0" dirty="0">
                <a:solidFill>
                  <a:schemeClr val="tx1"/>
                </a:solidFill>
                <a:effectLst/>
                <a:latin typeface="+mn-ea"/>
              </a:rPr>
              <a:t>・制度内容を反映した求人票を作成し、採用活動を拡充</a:t>
            </a:r>
          </a:p>
        </p:txBody>
      </p:sp>
      <p:sp>
        <p:nvSpPr>
          <p:cNvPr id="1679" name="正方形/長方形 4"/>
          <p:cNvSpPr/>
          <p:nvPr/>
        </p:nvSpPr>
        <p:spPr>
          <a:xfrm>
            <a:off x="442913" y="1700213"/>
            <a:ext cx="5462582" cy="522430"/>
          </a:xfrm>
          <a:prstGeom prst="rect">
            <a:avLst/>
          </a:prstGeom>
          <a:solidFill>
            <a:srgbClr val="D5EBE4"/>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ja-JP" altLang="en-US" sz="2400" b="1" kern="0" dirty="0">
                <a:solidFill>
                  <a:srgbClr val="2E2E38"/>
                </a:solidFill>
                <a:latin typeface="+mn-ea"/>
              </a:rPr>
              <a:t>取組概要</a:t>
            </a:r>
            <a:endParaRPr kumimoji="0" lang="en-US" altLang="ja-JP" sz="2400" b="1" kern="0" dirty="0">
              <a:solidFill>
                <a:srgbClr val="2E2E38"/>
              </a:solidFill>
              <a:latin typeface="+mn-ea"/>
            </a:endParaRPr>
          </a:p>
        </p:txBody>
      </p:sp>
      <p:sp>
        <p:nvSpPr>
          <p:cNvPr id="1680" name="正方形/長方形 2"/>
          <p:cNvSpPr/>
          <p:nvPr/>
        </p:nvSpPr>
        <p:spPr>
          <a:xfrm>
            <a:off x="442912" y="836614"/>
            <a:ext cx="11306175" cy="392792"/>
          </a:xfrm>
          <a:prstGeom prst="rect">
            <a:avLst/>
          </a:prstGeom>
          <a:solidFill>
            <a:srgbClr val="59BB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dirty="0"/>
              <a:t>育児・介護両立支援制度の整備と周知</a:t>
            </a:r>
            <a:endParaRPr lang="en-US" altLang="ja-JP" sz="2000" b="1" dirty="0">
              <a:solidFill>
                <a:schemeClr val="bg1"/>
              </a:solidFill>
              <a:latin typeface="+mn-ea"/>
            </a:endParaRPr>
          </a:p>
        </p:txBody>
      </p:sp>
    </p:spTree>
    <p:extLst>
      <p:ext uri="{BB962C8B-B14F-4D97-AF65-F5344CB8AC3E}">
        <p14:creationId xmlns:p14="http://schemas.microsoft.com/office/powerpoint/2010/main" val="1513720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8"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739" name="タイトル 1"/>
          <p:cNvSpPr>
            <a:spLocks noGrp="1"/>
          </p:cNvSpPr>
          <p:nvPr>
            <p:ph type="title"/>
          </p:nvPr>
        </p:nvSpPr>
        <p:spPr/>
        <p:txBody>
          <a:bodyPr vert="horz"/>
          <a:lstStyle/>
          <a:p>
            <a:r>
              <a:rPr lang="en-US" altLang="ja-JP">
                <a:latin typeface="+mn-ea"/>
                <a:ea typeface="+mn-ea"/>
              </a:rPr>
              <a:t>6</a:t>
            </a:r>
            <a:r>
              <a:rPr kumimoji="1" lang="en-US" altLang="ja-JP">
                <a:latin typeface="+mn-ea"/>
                <a:ea typeface="+mn-ea"/>
              </a:rPr>
              <a:t>. </a:t>
            </a:r>
            <a:r>
              <a:rPr kumimoji="1" lang="ja-JP" altLang="en-US">
                <a:latin typeface="+mn-ea"/>
                <a:ea typeface="+mn-ea"/>
              </a:rPr>
              <a:t>人的資本経営データ（</a:t>
            </a:r>
            <a:r>
              <a:rPr lang="ja-JP" altLang="en-US">
                <a:latin typeface="+mn-ea"/>
                <a:ea typeface="+mn-ea"/>
              </a:rPr>
              <a:t>一覧</a:t>
            </a:r>
            <a:r>
              <a:rPr kumimoji="1" lang="ja-JP" altLang="en-US">
                <a:latin typeface="+mn-ea"/>
                <a:ea typeface="+mn-ea"/>
              </a:rPr>
              <a:t>）</a:t>
            </a:r>
          </a:p>
        </p:txBody>
      </p:sp>
      <p:sp>
        <p:nvSpPr>
          <p:cNvPr id="1740" name="スライド番号プレースホルダー 6"/>
          <p:cNvSpPr>
            <a:spLocks noGrp="1"/>
          </p:cNvSpPr>
          <p:nvPr>
            <p:ph type="sldNum" sz="quarter" idx="12"/>
          </p:nvPr>
        </p:nvSpPr>
        <p:spPr/>
        <p:txBody>
          <a:bodyPr/>
          <a:lstStyle/>
          <a:p>
            <a:fld id="{273F110B-3E81-42E9-B683-BD8814B58ECE}" type="slidenum">
              <a:rPr lang="ja-JP" altLang="en-US" smtClean="0">
                <a:latin typeface="+mn-ea"/>
              </a:rPr>
              <a:pPr/>
              <a:t>23</a:t>
            </a:fld>
            <a:endParaRPr lang="ja-JP" altLang="en-US">
              <a:latin typeface="+mn-ea"/>
            </a:endParaRPr>
          </a:p>
        </p:txBody>
      </p:sp>
      <p:sp>
        <p:nvSpPr>
          <p:cNvPr id="1741" name="L 字 7"/>
          <p:cNvSpPr/>
          <p:nvPr/>
        </p:nvSpPr>
        <p:spPr>
          <a:xfrm rot="10800000" flipH="1">
            <a:off x="5157437" y="1265500"/>
            <a:ext cx="4372161" cy="5371836"/>
          </a:xfrm>
          <a:prstGeom prst="corner">
            <a:avLst>
              <a:gd name="adj1" fmla="val 60635"/>
              <a:gd name="adj2" fmla="val 50595"/>
            </a:avLst>
          </a:prstGeom>
          <a:noFill/>
          <a:ln w="127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bg1"/>
              </a:solidFill>
              <a:latin typeface="+mn-ea"/>
            </a:endParaRPr>
          </a:p>
        </p:txBody>
      </p:sp>
      <p:cxnSp>
        <p:nvCxnSpPr>
          <p:cNvPr id="1742" name="直線コネクタ 8"/>
          <p:cNvCxnSpPr>
            <a:cxnSpLocks/>
          </p:cNvCxnSpPr>
          <p:nvPr/>
        </p:nvCxnSpPr>
        <p:spPr>
          <a:xfrm>
            <a:off x="2720266" y="903620"/>
            <a:ext cx="0" cy="5685446"/>
          </a:xfrm>
          <a:prstGeom prst="line">
            <a:avLst/>
          </a:prstGeom>
          <a:ln w="1270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1743" name="正方形/長方形 9"/>
          <p:cNvSpPr/>
          <p:nvPr/>
        </p:nvSpPr>
        <p:spPr>
          <a:xfrm>
            <a:off x="5214440" y="705125"/>
            <a:ext cx="6559206" cy="231788"/>
          </a:xfrm>
          <a:prstGeom prst="rect">
            <a:avLst/>
          </a:prstGeom>
          <a:solidFill>
            <a:srgbClr val="FF899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tx1"/>
                </a:solidFill>
                <a:latin typeface="+mn-ea"/>
              </a:rPr>
              <a:t>質の視点</a:t>
            </a:r>
            <a:r>
              <a:rPr lang="en-US" altLang="ja-JP" sz="1400" b="1">
                <a:solidFill>
                  <a:schemeClr val="tx1"/>
                </a:solidFill>
                <a:latin typeface="+mn-ea"/>
              </a:rPr>
              <a:t>(</a:t>
            </a:r>
            <a:r>
              <a:rPr kumimoji="1" lang="ja-JP" altLang="en-US" sz="1400" b="1">
                <a:solidFill>
                  <a:schemeClr val="tx1"/>
                </a:solidFill>
                <a:latin typeface="+mn-ea"/>
              </a:rPr>
              <a:t>パフォーマンス</a:t>
            </a:r>
            <a:r>
              <a:rPr lang="en-US" altLang="ja-JP" sz="1400" b="1">
                <a:solidFill>
                  <a:schemeClr val="tx1"/>
                </a:solidFill>
                <a:latin typeface="+mn-ea"/>
              </a:rPr>
              <a:t>)</a:t>
            </a:r>
            <a:endParaRPr kumimoji="1" lang="ja-JP" altLang="en-US" sz="1400" b="1">
              <a:solidFill>
                <a:schemeClr val="tx1"/>
              </a:solidFill>
              <a:latin typeface="+mn-ea"/>
            </a:endParaRPr>
          </a:p>
        </p:txBody>
      </p:sp>
      <p:sp>
        <p:nvSpPr>
          <p:cNvPr id="1744" name="正方形/長方形 11"/>
          <p:cNvSpPr/>
          <p:nvPr/>
        </p:nvSpPr>
        <p:spPr>
          <a:xfrm>
            <a:off x="389146" y="705170"/>
            <a:ext cx="2231609" cy="229759"/>
          </a:xfrm>
          <a:prstGeom prst="rect">
            <a:avLst/>
          </a:prstGeom>
          <a:solidFill>
            <a:srgbClr val="FF4E6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tx1"/>
                </a:solidFill>
                <a:latin typeface="+mn-ea"/>
              </a:rPr>
              <a:t>成果の視点</a:t>
            </a:r>
            <a:r>
              <a:rPr lang="en-US" altLang="ja-JP" sz="1400" b="1">
                <a:solidFill>
                  <a:schemeClr val="tx1"/>
                </a:solidFill>
                <a:latin typeface="+mn-ea"/>
              </a:rPr>
              <a:t>(</a:t>
            </a:r>
            <a:r>
              <a:rPr lang="ja-JP" altLang="en-US" sz="1400" b="1">
                <a:solidFill>
                  <a:schemeClr val="tx1"/>
                </a:solidFill>
                <a:latin typeface="+mn-ea"/>
              </a:rPr>
              <a:t>アウトカム</a:t>
            </a:r>
            <a:r>
              <a:rPr lang="en-US" altLang="ja-JP" sz="1400" b="1">
                <a:solidFill>
                  <a:schemeClr val="tx1"/>
                </a:solidFill>
                <a:latin typeface="+mn-ea"/>
              </a:rPr>
              <a:t>)</a:t>
            </a:r>
          </a:p>
        </p:txBody>
      </p:sp>
      <p:sp>
        <p:nvSpPr>
          <p:cNvPr id="1745" name="正方形/長方形 12"/>
          <p:cNvSpPr/>
          <p:nvPr/>
        </p:nvSpPr>
        <p:spPr>
          <a:xfrm rot="10800000">
            <a:off x="2698487" y="705120"/>
            <a:ext cx="190174" cy="1585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n-ea"/>
            </a:endParaRPr>
          </a:p>
        </p:txBody>
      </p:sp>
      <p:sp>
        <p:nvSpPr>
          <p:cNvPr id="1746" name="正方形/長方形 13"/>
          <p:cNvSpPr/>
          <p:nvPr/>
        </p:nvSpPr>
        <p:spPr>
          <a:xfrm rot="10800000">
            <a:off x="2625403" y="746212"/>
            <a:ext cx="244806" cy="1761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lumMod val="50000"/>
                  </a:schemeClr>
                </a:solidFill>
                <a:latin typeface="+mn-ea"/>
              </a:rPr>
              <a:t>＝</a:t>
            </a:r>
          </a:p>
        </p:txBody>
      </p:sp>
      <p:sp>
        <p:nvSpPr>
          <p:cNvPr id="1747" name="正方形/長方形 14"/>
          <p:cNvSpPr/>
          <p:nvPr/>
        </p:nvSpPr>
        <p:spPr>
          <a:xfrm>
            <a:off x="2872942" y="705172"/>
            <a:ext cx="2102904" cy="231806"/>
          </a:xfrm>
          <a:prstGeom prst="rect">
            <a:avLst/>
          </a:prstGeom>
          <a:solidFill>
            <a:srgbClr val="FF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tx1"/>
                </a:solidFill>
                <a:latin typeface="+mn-ea"/>
              </a:rPr>
              <a:t>量の視点</a:t>
            </a:r>
            <a:r>
              <a:rPr lang="en-US" altLang="ja-JP" sz="1400" b="1">
                <a:solidFill>
                  <a:schemeClr val="tx1"/>
                </a:solidFill>
                <a:latin typeface="+mn-ea"/>
              </a:rPr>
              <a:t>(</a:t>
            </a:r>
            <a:r>
              <a:rPr lang="ja-JP" altLang="en-US" sz="1400" b="1">
                <a:solidFill>
                  <a:schemeClr val="tx1"/>
                </a:solidFill>
                <a:latin typeface="+mn-ea"/>
              </a:rPr>
              <a:t>ポートフォリオ</a:t>
            </a:r>
            <a:r>
              <a:rPr lang="en-US" altLang="ja-JP" sz="1400" b="1">
                <a:solidFill>
                  <a:schemeClr val="tx1"/>
                </a:solidFill>
                <a:latin typeface="+mn-ea"/>
              </a:rPr>
              <a:t>)</a:t>
            </a:r>
          </a:p>
        </p:txBody>
      </p:sp>
      <p:cxnSp>
        <p:nvCxnSpPr>
          <p:cNvPr id="1748" name="直線コネクタ 15"/>
          <p:cNvCxnSpPr>
            <a:cxnSpLocks/>
          </p:cNvCxnSpPr>
          <p:nvPr/>
        </p:nvCxnSpPr>
        <p:spPr>
          <a:xfrm>
            <a:off x="5093066" y="903620"/>
            <a:ext cx="0" cy="5648651"/>
          </a:xfrm>
          <a:prstGeom prst="line">
            <a:avLst/>
          </a:prstGeom>
          <a:ln w="1270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1749" name="正方形/長方形 16"/>
          <p:cNvSpPr/>
          <p:nvPr/>
        </p:nvSpPr>
        <p:spPr>
          <a:xfrm rot="10800000">
            <a:off x="5054113" y="733621"/>
            <a:ext cx="160328" cy="129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n-ea"/>
            </a:endParaRPr>
          </a:p>
        </p:txBody>
      </p:sp>
      <p:sp>
        <p:nvSpPr>
          <p:cNvPr id="1750" name="正方形/長方形 17"/>
          <p:cNvSpPr/>
          <p:nvPr/>
        </p:nvSpPr>
        <p:spPr>
          <a:xfrm rot="10800000">
            <a:off x="4995539" y="791524"/>
            <a:ext cx="206386" cy="1077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a:solidFill>
                  <a:schemeClr val="bg1">
                    <a:lumMod val="50000"/>
                  </a:schemeClr>
                </a:solidFill>
                <a:latin typeface="+mn-ea"/>
              </a:rPr>
              <a:t>×</a:t>
            </a:r>
            <a:endParaRPr kumimoji="1" lang="ja-JP" altLang="en-US" sz="2400" b="1">
              <a:solidFill>
                <a:schemeClr val="bg1">
                  <a:lumMod val="50000"/>
                </a:schemeClr>
              </a:solidFill>
              <a:latin typeface="+mn-ea"/>
            </a:endParaRPr>
          </a:p>
        </p:txBody>
      </p:sp>
      <p:sp>
        <p:nvSpPr>
          <p:cNvPr id="1751" name="正方形/長方形 18"/>
          <p:cNvSpPr/>
          <p:nvPr/>
        </p:nvSpPr>
        <p:spPr>
          <a:xfrm>
            <a:off x="7429075" y="3889267"/>
            <a:ext cx="2105211" cy="2748070"/>
          </a:xfrm>
          <a:prstGeom prst="rect">
            <a:avLst/>
          </a:prstGeom>
          <a:noFill/>
          <a:ln w="127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a:solidFill>
                <a:schemeClr val="bg1"/>
              </a:solidFill>
              <a:latin typeface="+mn-ea"/>
            </a:endParaRPr>
          </a:p>
        </p:txBody>
      </p:sp>
      <p:sp>
        <p:nvSpPr>
          <p:cNvPr id="1752" name="フローチャート: 端子 477"/>
          <p:cNvSpPr/>
          <p:nvPr/>
        </p:nvSpPr>
        <p:spPr>
          <a:xfrm>
            <a:off x="7521711" y="3784388"/>
            <a:ext cx="1498633" cy="253972"/>
          </a:xfrm>
          <a:prstGeom prst="roundRect">
            <a:avLst>
              <a:gd name="adj" fmla="val 50000"/>
            </a:avLst>
          </a:prstGeom>
          <a:solidFill>
            <a:srgbClr val="992F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1100" b="1">
                <a:solidFill>
                  <a:schemeClr val="bg1"/>
                </a:solidFill>
                <a:latin typeface="+mn-ea"/>
              </a:rPr>
              <a:t>  人材の成長・活躍</a:t>
            </a:r>
          </a:p>
        </p:txBody>
      </p:sp>
      <p:sp>
        <p:nvSpPr>
          <p:cNvPr id="1753" name="楕円 20"/>
          <p:cNvSpPr/>
          <p:nvPr/>
        </p:nvSpPr>
        <p:spPr>
          <a:xfrm>
            <a:off x="7549351" y="3809775"/>
            <a:ext cx="180000" cy="180000"/>
          </a:xfrm>
          <a:prstGeom prst="ellipse">
            <a:avLst/>
          </a:prstGeom>
          <a:solidFill>
            <a:schemeClr val="bg1"/>
          </a:solidFill>
          <a:ln w="12700" cap="flat" cmpd="sng" algn="ctr">
            <a:solidFill>
              <a:schemeClr val="bg1"/>
            </a:solidFill>
            <a:prstDash val="solid"/>
            <a:miter lim="800000"/>
          </a:ln>
          <a:effectLst/>
        </p:spPr>
        <p:txBody>
          <a:bodyPr t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kern="0">
                <a:latin typeface="+mn-ea"/>
              </a:rPr>
              <a:t>4</a:t>
            </a:r>
            <a:endParaRPr kumimoji="0" lang="ja-JP" altLang="en-US" sz="1200" b="1" i="0" u="none" strike="noStrike" kern="0" cap="none" spc="0" normalizeH="0" baseline="0" noProof="0">
              <a:ln>
                <a:noFill/>
              </a:ln>
              <a:effectLst/>
              <a:uLnTx/>
              <a:uFillTx/>
              <a:latin typeface="+mn-ea"/>
              <a:cs typeface="+mn-cs"/>
            </a:endParaRPr>
          </a:p>
        </p:txBody>
      </p:sp>
      <p:sp>
        <p:nvSpPr>
          <p:cNvPr id="1754" name="四角形: 角を丸くする 21"/>
          <p:cNvSpPr/>
          <p:nvPr/>
        </p:nvSpPr>
        <p:spPr>
          <a:xfrm>
            <a:off x="7468562" y="4064816"/>
            <a:ext cx="2024048" cy="1497928"/>
          </a:xfrm>
          <a:prstGeom prst="roundRect">
            <a:avLst>
              <a:gd name="adj" fmla="val 3838"/>
            </a:avLst>
          </a:prstGeom>
          <a:solidFill>
            <a:srgbClr val="FF899B"/>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1000" b="1">
                <a:solidFill>
                  <a:sysClr val="windowText" lastClr="000000"/>
                </a:solidFill>
                <a:latin typeface="+mn-ea"/>
              </a:rPr>
              <a:t>教育投資</a:t>
            </a:r>
          </a:p>
        </p:txBody>
      </p:sp>
      <p:sp>
        <p:nvSpPr>
          <p:cNvPr id="1755" name="正方形/長方形 254"/>
          <p:cNvSpPr/>
          <p:nvPr/>
        </p:nvSpPr>
        <p:spPr>
          <a:xfrm>
            <a:off x="7519669" y="4266898"/>
            <a:ext cx="1910112" cy="530229"/>
          </a:xfrm>
          <a:prstGeom prst="roundRect">
            <a:avLst>
              <a:gd name="adj" fmla="val 20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900" b="1">
                <a:solidFill>
                  <a:sysClr val="windowText" lastClr="000000"/>
                </a:solidFill>
                <a:latin typeface="+mn-ea"/>
              </a:rPr>
              <a:t>総量</a:t>
            </a:r>
          </a:p>
        </p:txBody>
      </p:sp>
      <p:sp>
        <p:nvSpPr>
          <p:cNvPr id="1756" name="四角形: 角を丸くする 23"/>
          <p:cNvSpPr/>
          <p:nvPr/>
        </p:nvSpPr>
        <p:spPr>
          <a:xfrm>
            <a:off x="7582689" y="4441481"/>
            <a:ext cx="1759477" cy="13271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教育投資総額</a:t>
            </a:r>
          </a:p>
        </p:txBody>
      </p:sp>
      <p:sp>
        <p:nvSpPr>
          <p:cNvPr id="1757" name="四角形: 角を丸くする 24"/>
          <p:cNvSpPr/>
          <p:nvPr/>
        </p:nvSpPr>
        <p:spPr>
          <a:xfrm>
            <a:off x="7582689" y="4616667"/>
            <a:ext cx="1759477" cy="132710"/>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altLang="ja-JP" sz="900" b="1" dirty="0">
                <a:solidFill>
                  <a:schemeClr val="bg1"/>
                </a:solidFill>
                <a:effectLst>
                  <a:outerShdw blurRad="38100" dist="38100" dir="2700000" algn="tl">
                    <a:srgbClr val="000000">
                      <a:alpha val="43137"/>
                    </a:srgbClr>
                  </a:outerShdw>
                </a:effectLst>
                <a:latin typeface="+mn-ea"/>
              </a:rPr>
              <a:t>1</a:t>
            </a:r>
            <a:r>
              <a:rPr lang="ja-JP" altLang="en-US" sz="900" b="1" dirty="0">
                <a:solidFill>
                  <a:schemeClr val="bg1"/>
                </a:solidFill>
                <a:effectLst>
                  <a:outerShdw blurRad="38100" dist="38100" dir="2700000" algn="tl">
                    <a:srgbClr val="000000">
                      <a:alpha val="43137"/>
                    </a:srgbClr>
                  </a:outerShdw>
                </a:effectLst>
                <a:latin typeface="+mn-ea"/>
              </a:rPr>
              <a:t>人当たりの教育投資額</a:t>
            </a:r>
          </a:p>
        </p:txBody>
      </p:sp>
      <p:sp>
        <p:nvSpPr>
          <p:cNvPr id="1758" name="正方形/長方形 254"/>
          <p:cNvSpPr/>
          <p:nvPr/>
        </p:nvSpPr>
        <p:spPr>
          <a:xfrm>
            <a:off x="7519669" y="4826157"/>
            <a:ext cx="1910112" cy="326492"/>
          </a:xfrm>
          <a:prstGeom prst="roundRect">
            <a:avLst>
              <a:gd name="adj" fmla="val 20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900" b="1">
                <a:solidFill>
                  <a:sysClr val="windowText" lastClr="000000"/>
                </a:solidFill>
                <a:latin typeface="+mn-ea"/>
              </a:rPr>
              <a:t>リスキリング</a:t>
            </a:r>
          </a:p>
        </p:txBody>
      </p:sp>
      <p:sp>
        <p:nvSpPr>
          <p:cNvPr id="1759" name="四角形: 角を丸くする 26"/>
          <p:cNvSpPr/>
          <p:nvPr/>
        </p:nvSpPr>
        <p:spPr>
          <a:xfrm>
            <a:off x="7582689" y="4997421"/>
            <a:ext cx="1759477" cy="130732"/>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リスキル関連教育投資額</a:t>
            </a:r>
          </a:p>
        </p:txBody>
      </p:sp>
      <p:sp>
        <p:nvSpPr>
          <p:cNvPr id="1760" name="正方形/長方形 254"/>
          <p:cNvSpPr/>
          <p:nvPr/>
        </p:nvSpPr>
        <p:spPr>
          <a:xfrm>
            <a:off x="7519669" y="5188461"/>
            <a:ext cx="1910112" cy="345644"/>
          </a:xfrm>
          <a:prstGeom prst="roundRect">
            <a:avLst>
              <a:gd name="adj" fmla="val 482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900" b="1">
                <a:solidFill>
                  <a:sysClr val="windowText" lastClr="000000"/>
                </a:solidFill>
                <a:latin typeface="+mn-ea"/>
              </a:rPr>
              <a:t>満足度</a:t>
            </a:r>
          </a:p>
        </p:txBody>
      </p:sp>
      <p:sp>
        <p:nvSpPr>
          <p:cNvPr id="1761" name="四角形: 角を丸くする 30"/>
          <p:cNvSpPr/>
          <p:nvPr/>
        </p:nvSpPr>
        <p:spPr>
          <a:xfrm>
            <a:off x="7582689" y="5364177"/>
            <a:ext cx="1759477" cy="130733"/>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altLang="ja-JP" sz="900" b="1">
                <a:solidFill>
                  <a:schemeClr val="bg1"/>
                </a:solidFill>
                <a:effectLst>
                  <a:outerShdw blurRad="38100" dist="38100" dir="2700000" algn="tl">
                    <a:srgbClr val="000000">
                      <a:alpha val="43137"/>
                    </a:srgbClr>
                  </a:outerShdw>
                </a:effectLst>
                <a:latin typeface="+mn-ea"/>
              </a:rPr>
              <a:t>ES(</a:t>
            </a:r>
            <a:r>
              <a:rPr lang="ja-JP" altLang="en-US" sz="900" b="1">
                <a:solidFill>
                  <a:schemeClr val="bg1"/>
                </a:solidFill>
                <a:effectLst>
                  <a:outerShdw blurRad="38100" dist="38100" dir="2700000" algn="tl">
                    <a:srgbClr val="000000">
                      <a:alpha val="43137"/>
                    </a:srgbClr>
                  </a:outerShdw>
                </a:effectLst>
                <a:latin typeface="+mn-ea"/>
              </a:rPr>
              <a:t>人材育成</a:t>
            </a:r>
            <a:r>
              <a:rPr lang="en-US" altLang="ja-JP" sz="900" b="1">
                <a:solidFill>
                  <a:schemeClr val="bg1"/>
                </a:solidFill>
                <a:effectLst>
                  <a:outerShdw blurRad="38100" dist="38100" dir="2700000" algn="tl">
                    <a:srgbClr val="000000">
                      <a:alpha val="43137"/>
                    </a:srgbClr>
                  </a:outerShdw>
                </a:effectLst>
                <a:latin typeface="+mn-ea"/>
              </a:rPr>
              <a:t>)</a:t>
            </a:r>
            <a:endParaRPr lang="ja-JP" altLang="en-US" sz="900" b="1">
              <a:solidFill>
                <a:schemeClr val="bg1"/>
              </a:solidFill>
              <a:effectLst>
                <a:outerShdw blurRad="38100" dist="38100" dir="2700000" algn="tl">
                  <a:srgbClr val="000000">
                    <a:alpha val="43137"/>
                  </a:srgbClr>
                </a:outerShdw>
              </a:effectLst>
              <a:latin typeface="+mn-ea"/>
            </a:endParaRPr>
          </a:p>
        </p:txBody>
      </p:sp>
      <p:sp>
        <p:nvSpPr>
          <p:cNvPr id="1762" name="四角形: 角を丸くする 33"/>
          <p:cNvSpPr/>
          <p:nvPr/>
        </p:nvSpPr>
        <p:spPr>
          <a:xfrm>
            <a:off x="7468562" y="5597361"/>
            <a:ext cx="2024048" cy="995327"/>
          </a:xfrm>
          <a:prstGeom prst="roundRect">
            <a:avLst>
              <a:gd name="adj" fmla="val 3838"/>
            </a:avLst>
          </a:prstGeom>
          <a:solidFill>
            <a:srgbClr val="FF899B"/>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1000" b="1">
                <a:solidFill>
                  <a:sysClr val="windowText" lastClr="000000"/>
                </a:solidFill>
                <a:latin typeface="+mn-ea"/>
              </a:rPr>
              <a:t>実践機会</a:t>
            </a:r>
          </a:p>
        </p:txBody>
      </p:sp>
      <p:sp>
        <p:nvSpPr>
          <p:cNvPr id="1763" name="正方形/長方形 254"/>
          <p:cNvSpPr/>
          <p:nvPr/>
        </p:nvSpPr>
        <p:spPr>
          <a:xfrm>
            <a:off x="7519669" y="5804702"/>
            <a:ext cx="1910112" cy="349030"/>
          </a:xfrm>
          <a:prstGeom prst="roundRect">
            <a:avLst>
              <a:gd name="adj" fmla="val 479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lang="ja-JP" altLang="en-US" sz="900" b="1">
                <a:solidFill>
                  <a:sysClr val="windowText" lastClr="000000"/>
                </a:solidFill>
                <a:latin typeface="+mn-ea"/>
              </a:rPr>
              <a:t>機会の提供</a:t>
            </a:r>
            <a:endParaRPr kumimoji="1" lang="ja-JP" altLang="en-US" sz="900" b="1">
              <a:solidFill>
                <a:sysClr val="windowText" lastClr="000000"/>
              </a:solidFill>
              <a:latin typeface="+mn-ea"/>
            </a:endParaRPr>
          </a:p>
        </p:txBody>
      </p:sp>
      <p:sp>
        <p:nvSpPr>
          <p:cNvPr id="1764" name="四角形: 角を丸くする 39"/>
          <p:cNvSpPr/>
          <p:nvPr/>
        </p:nvSpPr>
        <p:spPr>
          <a:xfrm>
            <a:off x="7582689" y="5987768"/>
            <a:ext cx="1759477" cy="133882"/>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実践機会の提供に対する利用数</a:t>
            </a:r>
          </a:p>
        </p:txBody>
      </p:sp>
      <p:sp>
        <p:nvSpPr>
          <p:cNvPr id="1765" name="正方形/長方形 254"/>
          <p:cNvSpPr/>
          <p:nvPr/>
        </p:nvSpPr>
        <p:spPr>
          <a:xfrm>
            <a:off x="7519669" y="6180405"/>
            <a:ext cx="1910112" cy="349030"/>
          </a:xfrm>
          <a:prstGeom prst="roundRect">
            <a:avLst>
              <a:gd name="adj" fmla="val 479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900" b="1">
                <a:solidFill>
                  <a:sysClr val="windowText" lastClr="000000"/>
                </a:solidFill>
                <a:latin typeface="+mn-ea"/>
              </a:rPr>
              <a:t>満足度</a:t>
            </a:r>
          </a:p>
        </p:txBody>
      </p:sp>
      <p:sp>
        <p:nvSpPr>
          <p:cNvPr id="1766" name="四角形: 角を丸くする 54"/>
          <p:cNvSpPr/>
          <p:nvPr/>
        </p:nvSpPr>
        <p:spPr>
          <a:xfrm>
            <a:off x="7582689" y="6366373"/>
            <a:ext cx="1759477" cy="121711"/>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altLang="ja-JP" sz="900" b="1">
                <a:solidFill>
                  <a:schemeClr val="bg1"/>
                </a:solidFill>
                <a:effectLst>
                  <a:outerShdw blurRad="38100" dist="38100" dir="2700000" algn="tl">
                    <a:srgbClr val="000000">
                      <a:alpha val="43137"/>
                    </a:srgbClr>
                  </a:outerShdw>
                </a:effectLst>
                <a:latin typeface="+mn-ea"/>
              </a:rPr>
              <a:t>ES(</a:t>
            </a:r>
            <a:r>
              <a:rPr lang="ja-JP" altLang="en-US" sz="900" b="1">
                <a:solidFill>
                  <a:schemeClr val="bg1"/>
                </a:solidFill>
                <a:effectLst>
                  <a:outerShdw blurRad="38100" dist="38100" dir="2700000" algn="tl">
                    <a:srgbClr val="000000">
                      <a:alpha val="43137"/>
                    </a:srgbClr>
                  </a:outerShdw>
                </a:effectLst>
                <a:latin typeface="+mn-ea"/>
              </a:rPr>
              <a:t>職務の満足度</a:t>
            </a:r>
            <a:r>
              <a:rPr lang="en-US" altLang="ja-JP" sz="900" b="1">
                <a:solidFill>
                  <a:schemeClr val="bg1"/>
                </a:solidFill>
                <a:effectLst>
                  <a:outerShdw blurRad="38100" dist="38100" dir="2700000" algn="tl">
                    <a:srgbClr val="000000">
                      <a:alpha val="43137"/>
                    </a:srgbClr>
                  </a:outerShdw>
                </a:effectLst>
                <a:latin typeface="+mn-ea"/>
              </a:rPr>
              <a:t>)</a:t>
            </a:r>
            <a:endParaRPr lang="ja-JP" altLang="en-US" sz="900" b="1">
              <a:solidFill>
                <a:schemeClr val="bg1"/>
              </a:solidFill>
              <a:effectLst>
                <a:outerShdw blurRad="38100" dist="38100" dir="2700000" algn="tl">
                  <a:srgbClr val="000000">
                    <a:alpha val="43137"/>
                  </a:srgbClr>
                </a:outerShdw>
              </a:effectLst>
              <a:latin typeface="+mn-ea"/>
            </a:endParaRPr>
          </a:p>
        </p:txBody>
      </p:sp>
      <p:sp>
        <p:nvSpPr>
          <p:cNvPr id="1767" name="正方形/長方形 257"/>
          <p:cNvSpPr/>
          <p:nvPr/>
        </p:nvSpPr>
        <p:spPr>
          <a:xfrm>
            <a:off x="2807593" y="5539992"/>
            <a:ext cx="2175489" cy="1039044"/>
          </a:xfrm>
          <a:prstGeom prst="roundRect">
            <a:avLst>
              <a:gd name="adj" fmla="val 3965"/>
            </a:avLst>
          </a:prstGeom>
          <a:solidFill>
            <a:srgbClr val="FFC4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28800" rIns="36000" bIns="36000" rtlCol="0" anchor="t"/>
          <a:lstStyle/>
          <a:p>
            <a:r>
              <a:rPr kumimoji="1" lang="ja-JP" altLang="en-US" sz="1000" b="1">
                <a:solidFill>
                  <a:sysClr val="windowText" lastClr="000000"/>
                </a:solidFill>
                <a:latin typeface="+mn-ea"/>
              </a:rPr>
              <a:t>ジョブ構成と人的資本の適合度</a:t>
            </a:r>
          </a:p>
        </p:txBody>
      </p:sp>
      <p:sp>
        <p:nvSpPr>
          <p:cNvPr id="1768" name="正方形/長方形 258"/>
          <p:cNvSpPr/>
          <p:nvPr/>
        </p:nvSpPr>
        <p:spPr>
          <a:xfrm>
            <a:off x="2851805" y="5854071"/>
            <a:ext cx="2091346" cy="648097"/>
          </a:xfrm>
          <a:prstGeom prst="roundRect">
            <a:avLst>
              <a:gd name="adj" fmla="val 693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28800" rIns="36000" bIns="36000" rtlCol="0" anchor="t"/>
          <a:lstStyle/>
          <a:p>
            <a:r>
              <a:rPr kumimoji="1" lang="ja-JP" altLang="en-US" sz="900" b="1">
                <a:solidFill>
                  <a:sysClr val="windowText" lastClr="000000"/>
                </a:solidFill>
                <a:latin typeface="+mn-ea"/>
              </a:rPr>
              <a:t>人的資本の準備度</a:t>
            </a:r>
          </a:p>
        </p:txBody>
      </p:sp>
      <p:sp>
        <p:nvSpPr>
          <p:cNvPr id="1769" name="正方形/長方形 259"/>
          <p:cNvSpPr/>
          <p:nvPr/>
        </p:nvSpPr>
        <p:spPr>
          <a:xfrm>
            <a:off x="2898109" y="6120826"/>
            <a:ext cx="1988119" cy="332674"/>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後継者候補準備率</a:t>
            </a:r>
          </a:p>
        </p:txBody>
      </p:sp>
      <p:sp>
        <p:nvSpPr>
          <p:cNvPr id="1770" name="四角形: 角を丸くする 58"/>
          <p:cNvSpPr/>
          <p:nvPr/>
        </p:nvSpPr>
        <p:spPr>
          <a:xfrm>
            <a:off x="2807593" y="1579153"/>
            <a:ext cx="2175489" cy="3761565"/>
          </a:xfrm>
          <a:prstGeom prst="roundRect">
            <a:avLst>
              <a:gd name="adj" fmla="val 1959"/>
            </a:avLst>
          </a:prstGeom>
          <a:solidFill>
            <a:srgbClr val="FFC4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28800" rIns="36000" bIns="36000" rtlCol="0" anchor="t"/>
          <a:lstStyle/>
          <a:p>
            <a:r>
              <a:rPr lang="ja-JP" altLang="en-US" sz="1000" b="1">
                <a:solidFill>
                  <a:sysClr val="windowText" lastClr="000000"/>
                </a:solidFill>
                <a:latin typeface="+mn-ea"/>
              </a:rPr>
              <a:t>投下人的資本</a:t>
            </a:r>
            <a:endParaRPr kumimoji="1" lang="ja-JP" altLang="en-US" sz="1000" b="1">
              <a:solidFill>
                <a:sysClr val="windowText" lastClr="000000"/>
              </a:solidFill>
              <a:latin typeface="+mn-ea"/>
            </a:endParaRPr>
          </a:p>
        </p:txBody>
      </p:sp>
      <p:sp>
        <p:nvSpPr>
          <p:cNvPr id="1771" name="正方形/長方形 254"/>
          <p:cNvSpPr/>
          <p:nvPr/>
        </p:nvSpPr>
        <p:spPr>
          <a:xfrm>
            <a:off x="2851805" y="1872507"/>
            <a:ext cx="2091346" cy="1038605"/>
          </a:xfrm>
          <a:prstGeom prst="roundRect">
            <a:avLst>
              <a:gd name="adj" fmla="val 341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28800" rIns="36000" bIns="36000" rtlCol="0" anchor="t"/>
          <a:lstStyle/>
          <a:p>
            <a:r>
              <a:rPr lang="ja-JP" altLang="en-US" sz="900" b="1">
                <a:solidFill>
                  <a:sysClr val="windowText" lastClr="000000"/>
                </a:solidFill>
                <a:latin typeface="+mn-ea"/>
              </a:rPr>
              <a:t>人的資本の総量</a:t>
            </a:r>
            <a:endParaRPr kumimoji="1" lang="ja-JP" altLang="en-US" sz="900" b="1">
              <a:solidFill>
                <a:sysClr val="windowText" lastClr="000000"/>
              </a:solidFill>
              <a:latin typeface="+mn-ea"/>
            </a:endParaRPr>
          </a:p>
        </p:txBody>
      </p:sp>
      <p:sp>
        <p:nvSpPr>
          <p:cNvPr id="1772" name="正方形/長方形 266"/>
          <p:cNvSpPr/>
          <p:nvPr/>
        </p:nvSpPr>
        <p:spPr>
          <a:xfrm>
            <a:off x="2893161" y="2143268"/>
            <a:ext cx="1988119" cy="30381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総従業員数</a:t>
            </a:r>
          </a:p>
        </p:txBody>
      </p:sp>
      <p:sp>
        <p:nvSpPr>
          <p:cNvPr id="1773" name="正方形/長方形 267"/>
          <p:cNvSpPr/>
          <p:nvPr/>
        </p:nvSpPr>
        <p:spPr>
          <a:xfrm>
            <a:off x="2893161" y="2543740"/>
            <a:ext cx="1988119" cy="30381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総額人件費</a:t>
            </a:r>
          </a:p>
        </p:txBody>
      </p:sp>
      <p:sp>
        <p:nvSpPr>
          <p:cNvPr id="1774" name="四角形: 角を丸くする 62"/>
          <p:cNvSpPr/>
          <p:nvPr/>
        </p:nvSpPr>
        <p:spPr>
          <a:xfrm>
            <a:off x="2851805" y="2998587"/>
            <a:ext cx="2091346" cy="2250012"/>
          </a:xfrm>
          <a:prstGeom prst="roundRect">
            <a:avLst>
              <a:gd name="adj" fmla="val 315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28800" rIns="36000" bIns="36000" rtlCol="0" anchor="t"/>
          <a:lstStyle/>
          <a:p>
            <a:r>
              <a:rPr lang="ja-JP" altLang="en-US" sz="900" b="1">
                <a:solidFill>
                  <a:sysClr val="windowText" lastClr="000000"/>
                </a:solidFill>
                <a:latin typeface="+mn-ea"/>
              </a:rPr>
              <a:t>人的資本の構成</a:t>
            </a:r>
            <a:endParaRPr kumimoji="1" lang="ja-JP" altLang="en-US" sz="900" b="1">
              <a:solidFill>
                <a:sysClr val="windowText" lastClr="000000"/>
              </a:solidFill>
              <a:latin typeface="+mn-ea"/>
            </a:endParaRPr>
          </a:p>
        </p:txBody>
      </p:sp>
      <p:sp>
        <p:nvSpPr>
          <p:cNvPr id="1775" name="四角形: 角を丸くする 63"/>
          <p:cNvSpPr/>
          <p:nvPr/>
        </p:nvSpPr>
        <p:spPr>
          <a:xfrm>
            <a:off x="2893161" y="3289978"/>
            <a:ext cx="1988119" cy="30381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年齢別ポートフォリオ</a:t>
            </a:r>
          </a:p>
        </p:txBody>
      </p:sp>
      <p:sp>
        <p:nvSpPr>
          <p:cNvPr id="1776" name="四角形: 角を丸くする 64"/>
          <p:cNvSpPr/>
          <p:nvPr/>
        </p:nvSpPr>
        <p:spPr>
          <a:xfrm>
            <a:off x="2893161" y="3684305"/>
            <a:ext cx="1988119" cy="30381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男女別ポートフォリオ</a:t>
            </a:r>
          </a:p>
        </p:txBody>
      </p:sp>
      <p:sp>
        <p:nvSpPr>
          <p:cNvPr id="1777" name="四角形: 角を丸くする 65"/>
          <p:cNvSpPr/>
          <p:nvPr/>
        </p:nvSpPr>
        <p:spPr>
          <a:xfrm>
            <a:off x="2893161" y="4078632"/>
            <a:ext cx="1988119" cy="30381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職種別ポートフォリオ</a:t>
            </a:r>
          </a:p>
        </p:txBody>
      </p:sp>
      <p:sp>
        <p:nvSpPr>
          <p:cNvPr id="1778" name="四角形: 角を丸くする 66"/>
          <p:cNvSpPr/>
          <p:nvPr/>
        </p:nvSpPr>
        <p:spPr>
          <a:xfrm>
            <a:off x="2893161" y="4472958"/>
            <a:ext cx="1988119" cy="303812"/>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プロフェッショナル人材数</a:t>
            </a:r>
          </a:p>
        </p:txBody>
      </p:sp>
      <p:sp>
        <p:nvSpPr>
          <p:cNvPr id="1779" name="四角形: 角を丸くする 67"/>
          <p:cNvSpPr/>
          <p:nvPr/>
        </p:nvSpPr>
        <p:spPr>
          <a:xfrm>
            <a:off x="2893161" y="4867284"/>
            <a:ext cx="1988119" cy="303812"/>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日本・外国籍別人材ポートフォリオ</a:t>
            </a:r>
          </a:p>
        </p:txBody>
      </p:sp>
      <p:sp>
        <p:nvSpPr>
          <p:cNvPr id="1780" name="正方形/長方形 236"/>
          <p:cNvSpPr/>
          <p:nvPr/>
        </p:nvSpPr>
        <p:spPr>
          <a:xfrm>
            <a:off x="395360" y="5302841"/>
            <a:ext cx="2230043" cy="1268149"/>
          </a:xfrm>
          <a:prstGeom prst="roundRect">
            <a:avLst>
              <a:gd name="adj" fmla="val 2694"/>
            </a:avLst>
          </a:prstGeom>
          <a:solidFill>
            <a:srgbClr val="FF4E69"/>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28800" rIns="36000" bIns="36000" rtlCol="0" anchor="t"/>
          <a:lstStyle/>
          <a:p>
            <a:r>
              <a:rPr kumimoji="1" lang="ja-JP" altLang="en-US" sz="1000" b="1">
                <a:solidFill>
                  <a:sysClr val="windowText" lastClr="000000"/>
                </a:solidFill>
                <a:latin typeface="+mn-ea"/>
              </a:rPr>
              <a:t>投資効率</a:t>
            </a:r>
          </a:p>
        </p:txBody>
      </p:sp>
      <p:sp>
        <p:nvSpPr>
          <p:cNvPr id="1781" name="四角形: 角を丸くする 69"/>
          <p:cNvSpPr/>
          <p:nvPr/>
        </p:nvSpPr>
        <p:spPr>
          <a:xfrm>
            <a:off x="443375" y="5640600"/>
            <a:ext cx="2124982" cy="873998"/>
          </a:xfrm>
          <a:prstGeom prst="roundRect">
            <a:avLst>
              <a:gd name="adj" fmla="val 58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900" b="1">
                <a:solidFill>
                  <a:sysClr val="windowText" lastClr="000000"/>
                </a:solidFill>
                <a:latin typeface="+mn-ea"/>
              </a:rPr>
              <a:t>投下人件費に対するリターン</a:t>
            </a:r>
            <a:endParaRPr kumimoji="1" lang="ja-JP" altLang="en-US" sz="900" b="1">
              <a:solidFill>
                <a:sysClr val="windowText" lastClr="000000"/>
              </a:solidFill>
              <a:latin typeface="+mn-ea"/>
            </a:endParaRPr>
          </a:p>
        </p:txBody>
      </p:sp>
      <p:sp>
        <p:nvSpPr>
          <p:cNvPr id="1782" name="四角形: 角を丸くする 70"/>
          <p:cNvSpPr/>
          <p:nvPr/>
        </p:nvSpPr>
        <p:spPr>
          <a:xfrm>
            <a:off x="504891" y="5933191"/>
            <a:ext cx="1988119" cy="515421"/>
          </a:xfrm>
          <a:prstGeom prst="roundRect">
            <a:avLst>
              <a:gd name="adj" fmla="val 8547"/>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pPr>
            <a:r>
              <a:rPr lang="ja-JP" altLang="ja-JP" sz="900" b="1">
                <a:solidFill>
                  <a:schemeClr val="bg1"/>
                </a:solidFill>
                <a:effectLst>
                  <a:outerShdw blurRad="38100" dist="38100" dir="2700000" algn="tl">
                    <a:srgbClr val="000000">
                      <a:alpha val="43137"/>
                    </a:srgbClr>
                  </a:outerShdw>
                </a:effectLst>
                <a:latin typeface="+mn-ea"/>
              </a:rPr>
              <a:t>人的資本</a:t>
            </a:r>
            <a:r>
              <a:rPr lang="en-US" altLang="ja-JP" sz="900" b="1">
                <a:solidFill>
                  <a:schemeClr val="bg1"/>
                </a:solidFill>
                <a:effectLst>
                  <a:outerShdw blurRad="38100" dist="38100" dir="2700000" algn="tl">
                    <a:srgbClr val="000000">
                      <a:alpha val="43137"/>
                    </a:srgbClr>
                  </a:outerShdw>
                </a:effectLst>
                <a:latin typeface="+mn-ea"/>
              </a:rPr>
              <a:t>RoI</a:t>
            </a:r>
          </a:p>
        </p:txBody>
      </p:sp>
      <p:sp>
        <p:nvSpPr>
          <p:cNvPr id="1783" name="四角形: 角を丸くする 71"/>
          <p:cNvSpPr/>
          <p:nvPr/>
        </p:nvSpPr>
        <p:spPr>
          <a:xfrm>
            <a:off x="395360" y="1573683"/>
            <a:ext cx="2230043" cy="1285278"/>
          </a:xfrm>
          <a:prstGeom prst="roundRect">
            <a:avLst>
              <a:gd name="adj" fmla="val 4319"/>
            </a:avLst>
          </a:prstGeom>
          <a:solidFill>
            <a:srgbClr val="FF4E69"/>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28800" rIns="36000" bIns="36000" rtlCol="0" anchor="t"/>
          <a:lstStyle/>
          <a:p>
            <a:r>
              <a:rPr kumimoji="1" lang="ja-JP" altLang="en-US" sz="1000" b="1">
                <a:solidFill>
                  <a:sysClr val="windowText" lastClr="000000"/>
                </a:solidFill>
                <a:latin typeface="+mn-ea"/>
              </a:rPr>
              <a:t>従業員エンゲージメント</a:t>
            </a:r>
          </a:p>
        </p:txBody>
      </p:sp>
      <p:sp>
        <p:nvSpPr>
          <p:cNvPr id="1784" name="四角形: 角を丸くする 72"/>
          <p:cNvSpPr/>
          <p:nvPr/>
        </p:nvSpPr>
        <p:spPr>
          <a:xfrm>
            <a:off x="443375" y="1902562"/>
            <a:ext cx="2124982" cy="871382"/>
          </a:xfrm>
          <a:prstGeom prst="roundRect">
            <a:avLst>
              <a:gd name="adj" fmla="val 52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28800" rIns="36000" bIns="36000" rtlCol="0" anchor="t"/>
          <a:lstStyle/>
          <a:p>
            <a:r>
              <a:rPr kumimoji="1" lang="ja-JP" altLang="en-US" sz="900" b="1">
                <a:solidFill>
                  <a:sysClr val="windowText" lastClr="000000"/>
                </a:solidFill>
                <a:latin typeface="+mn-ea"/>
              </a:rPr>
              <a:t>総合スコアの向上</a:t>
            </a:r>
          </a:p>
        </p:txBody>
      </p:sp>
      <p:sp>
        <p:nvSpPr>
          <p:cNvPr id="1785" name="四角形: 角を丸くする 73"/>
          <p:cNvSpPr/>
          <p:nvPr/>
        </p:nvSpPr>
        <p:spPr>
          <a:xfrm>
            <a:off x="504891" y="2182198"/>
            <a:ext cx="1988119" cy="513876"/>
          </a:xfrm>
          <a:prstGeom prst="roundRect">
            <a:avLst>
              <a:gd name="adj" fmla="val 7618"/>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900" b="1" dirty="0">
                <a:solidFill>
                  <a:schemeClr val="bg1"/>
                </a:solidFill>
                <a:effectLst>
                  <a:outerShdw blurRad="38100" dist="38100" dir="2700000" algn="tl">
                    <a:srgbClr val="000000">
                      <a:alpha val="43137"/>
                    </a:srgbClr>
                  </a:outerShdw>
                </a:effectLst>
                <a:latin typeface="+mn-ea"/>
              </a:rPr>
              <a:t>ES</a:t>
            </a:r>
            <a:br>
              <a:rPr lang="en-US" altLang="ja-JP" sz="900" b="1" dirty="0">
                <a:solidFill>
                  <a:schemeClr val="bg1"/>
                </a:solidFill>
                <a:effectLst>
                  <a:outerShdw blurRad="38100" dist="38100" dir="2700000" algn="tl">
                    <a:srgbClr val="000000">
                      <a:alpha val="43137"/>
                    </a:srgbClr>
                  </a:outerShdw>
                </a:effectLst>
                <a:latin typeface="+mn-ea"/>
              </a:rPr>
            </a:br>
            <a:r>
              <a:rPr kumimoji="1" lang="ja-JP" altLang="en-US" sz="900" b="1" dirty="0">
                <a:solidFill>
                  <a:schemeClr val="bg1"/>
                </a:solidFill>
                <a:effectLst>
                  <a:outerShdw blurRad="38100" dist="38100" dir="2700000" algn="tl">
                    <a:srgbClr val="000000">
                      <a:alpha val="43137"/>
                    </a:srgbClr>
                  </a:outerShdw>
                </a:effectLst>
                <a:latin typeface="+mn-ea"/>
              </a:rPr>
              <a:t>（総合スコア）</a:t>
            </a:r>
          </a:p>
        </p:txBody>
      </p:sp>
      <p:sp>
        <p:nvSpPr>
          <p:cNvPr id="1786" name="四角形: 角を丸くする 74"/>
          <p:cNvSpPr/>
          <p:nvPr/>
        </p:nvSpPr>
        <p:spPr>
          <a:xfrm>
            <a:off x="395360" y="2990682"/>
            <a:ext cx="2230043" cy="2180494"/>
          </a:xfrm>
          <a:prstGeom prst="roundRect">
            <a:avLst>
              <a:gd name="adj" fmla="val 2098"/>
            </a:avLst>
          </a:prstGeom>
          <a:solidFill>
            <a:srgbClr val="FF4E69"/>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28800" rIns="36000" bIns="36000" rtlCol="0" anchor="t"/>
          <a:lstStyle/>
          <a:p>
            <a:r>
              <a:rPr lang="ja-JP" altLang="en-US" sz="1000" b="1">
                <a:solidFill>
                  <a:sysClr val="windowText" lastClr="000000"/>
                </a:solidFill>
                <a:latin typeface="+mn-ea"/>
              </a:rPr>
              <a:t>生産性</a:t>
            </a:r>
            <a:endParaRPr kumimoji="1" lang="ja-JP" altLang="en-US" sz="1000" b="1">
              <a:solidFill>
                <a:sysClr val="windowText" lastClr="000000"/>
              </a:solidFill>
              <a:latin typeface="+mn-ea"/>
            </a:endParaRPr>
          </a:p>
        </p:txBody>
      </p:sp>
      <p:sp>
        <p:nvSpPr>
          <p:cNvPr id="1787" name="四角形: 角を丸くする 75"/>
          <p:cNvSpPr/>
          <p:nvPr/>
        </p:nvSpPr>
        <p:spPr>
          <a:xfrm>
            <a:off x="443375" y="3291203"/>
            <a:ext cx="2124982" cy="869985"/>
          </a:xfrm>
          <a:prstGeom prst="roundRect">
            <a:avLst>
              <a:gd name="adj" fmla="val 587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28800" rIns="36000" bIns="36000" rtlCol="0" anchor="t"/>
          <a:lstStyle/>
          <a:p>
            <a:r>
              <a:rPr lang="ja-JP" altLang="en-US" sz="900" b="1">
                <a:solidFill>
                  <a:sysClr val="windowText" lastClr="000000"/>
                </a:solidFill>
                <a:latin typeface="+mn-ea"/>
              </a:rPr>
              <a:t>付加価値の向上</a:t>
            </a:r>
            <a:endParaRPr kumimoji="1" lang="ja-JP" altLang="en-US" sz="900" b="1">
              <a:solidFill>
                <a:sysClr val="windowText" lastClr="000000"/>
              </a:solidFill>
              <a:latin typeface="+mn-ea"/>
            </a:endParaRPr>
          </a:p>
        </p:txBody>
      </p:sp>
      <p:sp>
        <p:nvSpPr>
          <p:cNvPr id="1788" name="四角形: 角を丸くする 76"/>
          <p:cNvSpPr/>
          <p:nvPr/>
        </p:nvSpPr>
        <p:spPr>
          <a:xfrm>
            <a:off x="504891" y="3585908"/>
            <a:ext cx="1988119" cy="512574"/>
          </a:xfrm>
          <a:prstGeom prst="roundRect">
            <a:avLst>
              <a:gd name="adj" fmla="val 6688"/>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労働生産性</a:t>
            </a:r>
          </a:p>
        </p:txBody>
      </p:sp>
      <p:sp>
        <p:nvSpPr>
          <p:cNvPr id="1789" name="四角形: 角を丸くする 77"/>
          <p:cNvSpPr/>
          <p:nvPr/>
        </p:nvSpPr>
        <p:spPr>
          <a:xfrm>
            <a:off x="443375" y="4233394"/>
            <a:ext cx="2124982" cy="869985"/>
          </a:xfrm>
          <a:prstGeom prst="roundRect">
            <a:avLst>
              <a:gd name="adj" fmla="val 587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28800" rIns="36000" bIns="36000" rtlCol="0" anchor="t"/>
          <a:lstStyle/>
          <a:p>
            <a:r>
              <a:rPr kumimoji="1" lang="ja-JP" altLang="en-US" sz="900" b="1">
                <a:solidFill>
                  <a:sysClr val="windowText" lastClr="000000"/>
                </a:solidFill>
                <a:latin typeface="+mn-ea"/>
              </a:rPr>
              <a:t>業績の向上</a:t>
            </a:r>
          </a:p>
        </p:txBody>
      </p:sp>
      <p:sp>
        <p:nvSpPr>
          <p:cNvPr id="1790" name="四角形: 角を丸くする 78"/>
          <p:cNvSpPr/>
          <p:nvPr/>
        </p:nvSpPr>
        <p:spPr>
          <a:xfrm>
            <a:off x="504891" y="4521430"/>
            <a:ext cx="1988119" cy="512574"/>
          </a:xfrm>
          <a:prstGeom prst="roundRect">
            <a:avLst>
              <a:gd name="adj" fmla="val 10317"/>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従業員</a:t>
            </a:r>
            <a:r>
              <a:rPr lang="en-US" altLang="ja-JP" sz="900" b="1">
                <a:solidFill>
                  <a:schemeClr val="bg1"/>
                </a:solidFill>
                <a:effectLst>
                  <a:outerShdw blurRad="38100" dist="38100" dir="2700000" algn="tl">
                    <a:srgbClr val="000000">
                      <a:alpha val="43137"/>
                    </a:srgbClr>
                  </a:outerShdw>
                </a:effectLst>
                <a:latin typeface="+mn-ea"/>
              </a:rPr>
              <a:t>1</a:t>
            </a:r>
            <a:r>
              <a:rPr lang="ja-JP" altLang="en-US" sz="900" b="1">
                <a:solidFill>
                  <a:schemeClr val="bg1"/>
                </a:solidFill>
                <a:effectLst>
                  <a:outerShdw blurRad="38100" dist="38100" dir="2700000" algn="tl">
                    <a:srgbClr val="000000">
                      <a:alpha val="43137"/>
                    </a:srgbClr>
                  </a:outerShdw>
                </a:effectLst>
                <a:latin typeface="+mn-ea"/>
              </a:rPr>
              <a:t>人当たりの収益</a:t>
            </a:r>
          </a:p>
        </p:txBody>
      </p:sp>
      <p:sp>
        <p:nvSpPr>
          <p:cNvPr id="1791" name="四角形: 角を丸くする 79"/>
          <p:cNvSpPr/>
          <p:nvPr/>
        </p:nvSpPr>
        <p:spPr>
          <a:xfrm>
            <a:off x="5224920" y="1404449"/>
            <a:ext cx="2105211" cy="2583667"/>
          </a:xfrm>
          <a:prstGeom prst="roundRect">
            <a:avLst>
              <a:gd name="adj" fmla="val 1959"/>
            </a:avLst>
          </a:prstGeom>
          <a:solidFill>
            <a:srgbClr val="FF899B"/>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en-US" altLang="ja-JP" sz="1000" b="1">
                <a:solidFill>
                  <a:sysClr val="windowText" lastClr="000000"/>
                </a:solidFill>
                <a:latin typeface="+mn-ea"/>
              </a:rPr>
              <a:t>Well Being</a:t>
            </a:r>
            <a:endParaRPr kumimoji="1" lang="ja-JP" altLang="en-US" sz="1000" b="1">
              <a:solidFill>
                <a:sysClr val="windowText" lastClr="000000"/>
              </a:solidFill>
              <a:latin typeface="+mn-ea"/>
            </a:endParaRPr>
          </a:p>
        </p:txBody>
      </p:sp>
      <p:sp>
        <p:nvSpPr>
          <p:cNvPr id="1792" name="正方形/長方形 254"/>
          <p:cNvSpPr/>
          <p:nvPr/>
        </p:nvSpPr>
        <p:spPr>
          <a:xfrm>
            <a:off x="5278610" y="1666327"/>
            <a:ext cx="2006632" cy="932576"/>
          </a:xfrm>
          <a:prstGeom prst="roundRect">
            <a:avLst>
              <a:gd name="adj" fmla="val 20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900" b="1">
                <a:solidFill>
                  <a:sysClr val="windowText" lastClr="000000"/>
                </a:solidFill>
                <a:latin typeface="+mn-ea"/>
              </a:rPr>
              <a:t>キャリア形成のしやすさ</a:t>
            </a:r>
          </a:p>
        </p:txBody>
      </p:sp>
      <p:sp>
        <p:nvSpPr>
          <p:cNvPr id="1793" name="四角形: 角を丸くする 81"/>
          <p:cNvSpPr/>
          <p:nvPr/>
        </p:nvSpPr>
        <p:spPr>
          <a:xfrm>
            <a:off x="5344815" y="1888250"/>
            <a:ext cx="1848385" cy="133738"/>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雇用形態の転換数</a:t>
            </a:r>
          </a:p>
        </p:txBody>
      </p:sp>
      <p:sp>
        <p:nvSpPr>
          <p:cNvPr id="1794" name="四角形: 角を丸くする 82"/>
          <p:cNvSpPr/>
          <p:nvPr/>
        </p:nvSpPr>
        <p:spPr>
          <a:xfrm>
            <a:off x="5344815" y="2064763"/>
            <a:ext cx="1848385" cy="133738"/>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正規雇用の中途採用比率</a:t>
            </a:r>
          </a:p>
        </p:txBody>
      </p:sp>
      <p:sp>
        <p:nvSpPr>
          <p:cNvPr id="1795" name="四角形: 角を丸くする 83"/>
          <p:cNvSpPr/>
          <p:nvPr/>
        </p:nvSpPr>
        <p:spPr>
          <a:xfrm>
            <a:off x="5344815" y="2241274"/>
            <a:ext cx="1848385" cy="133738"/>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中途採用者の管理職への登用</a:t>
            </a:r>
          </a:p>
        </p:txBody>
      </p:sp>
      <p:sp>
        <p:nvSpPr>
          <p:cNvPr id="1796" name="四角形: 角を丸くする 84"/>
          <p:cNvSpPr/>
          <p:nvPr/>
        </p:nvSpPr>
        <p:spPr>
          <a:xfrm>
            <a:off x="5344815" y="2417788"/>
            <a:ext cx="1848385" cy="133738"/>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内部継承率</a:t>
            </a:r>
          </a:p>
        </p:txBody>
      </p:sp>
      <p:sp>
        <p:nvSpPr>
          <p:cNvPr id="1797" name="正方形/長方形 254"/>
          <p:cNvSpPr/>
          <p:nvPr/>
        </p:nvSpPr>
        <p:spPr>
          <a:xfrm>
            <a:off x="5278610" y="2655903"/>
            <a:ext cx="2006632" cy="1277497"/>
          </a:xfrm>
          <a:prstGeom prst="roundRect">
            <a:avLst>
              <a:gd name="adj" fmla="val 171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lang="en-US" altLang="ja-JP" sz="900" b="1">
                <a:solidFill>
                  <a:sysClr val="windowText" lastClr="000000"/>
                </a:solidFill>
                <a:latin typeface="+mn-ea"/>
              </a:rPr>
              <a:t>WLB</a:t>
            </a:r>
            <a:r>
              <a:rPr lang="ja-JP" altLang="en-US" sz="900" b="1">
                <a:solidFill>
                  <a:sysClr val="windowText" lastClr="000000"/>
                </a:solidFill>
                <a:latin typeface="+mn-ea"/>
              </a:rPr>
              <a:t>の充実レベル</a:t>
            </a:r>
            <a:endParaRPr kumimoji="1" lang="ja-JP" altLang="en-US" sz="900" b="1">
              <a:solidFill>
                <a:sysClr val="windowText" lastClr="000000"/>
              </a:solidFill>
              <a:latin typeface="+mn-ea"/>
            </a:endParaRPr>
          </a:p>
        </p:txBody>
      </p:sp>
      <p:sp>
        <p:nvSpPr>
          <p:cNvPr id="1798" name="四角形: 角を丸くする 86"/>
          <p:cNvSpPr/>
          <p:nvPr/>
        </p:nvSpPr>
        <p:spPr>
          <a:xfrm>
            <a:off x="5344815" y="2890267"/>
            <a:ext cx="1848385" cy="128477"/>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平均残業時間</a:t>
            </a:r>
          </a:p>
        </p:txBody>
      </p:sp>
      <p:sp>
        <p:nvSpPr>
          <p:cNvPr id="1799" name="四角形: 角を丸くする 87"/>
          <p:cNvSpPr/>
          <p:nvPr/>
        </p:nvSpPr>
        <p:spPr>
          <a:xfrm>
            <a:off x="5344815" y="3060571"/>
            <a:ext cx="1848385" cy="128477"/>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管理職</a:t>
            </a:r>
            <a:r>
              <a:rPr lang="en-US" altLang="ja-JP" sz="900" b="1" dirty="0">
                <a:solidFill>
                  <a:schemeClr val="bg1"/>
                </a:solidFill>
                <a:effectLst>
                  <a:outerShdw blurRad="38100" dist="38100" dir="2700000" algn="tl">
                    <a:srgbClr val="000000">
                      <a:alpha val="43137"/>
                    </a:srgbClr>
                  </a:outerShdw>
                </a:effectLst>
                <a:latin typeface="+mn-ea"/>
              </a:rPr>
              <a:t>1</a:t>
            </a:r>
            <a:r>
              <a:rPr lang="ja-JP" altLang="en-US" sz="900" b="1" dirty="0">
                <a:solidFill>
                  <a:schemeClr val="bg1"/>
                </a:solidFill>
                <a:effectLst>
                  <a:outerShdw blurRad="38100" dist="38100" dir="2700000" algn="tl">
                    <a:srgbClr val="000000">
                      <a:alpha val="43137"/>
                    </a:srgbClr>
                  </a:outerShdw>
                </a:effectLst>
                <a:latin typeface="+mn-ea"/>
              </a:rPr>
              <a:t>人当たりの部下数</a:t>
            </a:r>
          </a:p>
        </p:txBody>
      </p:sp>
      <p:sp>
        <p:nvSpPr>
          <p:cNvPr id="1800" name="四角形: 角を丸くする 88"/>
          <p:cNvSpPr/>
          <p:nvPr/>
        </p:nvSpPr>
        <p:spPr>
          <a:xfrm>
            <a:off x="5344815" y="3230875"/>
            <a:ext cx="1848385" cy="128477"/>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男性の育児休業取得率</a:t>
            </a:r>
          </a:p>
        </p:txBody>
      </p:sp>
      <p:sp>
        <p:nvSpPr>
          <p:cNvPr id="1801" name="四角形: 角を丸くする 89"/>
          <p:cNvSpPr/>
          <p:nvPr/>
        </p:nvSpPr>
        <p:spPr>
          <a:xfrm>
            <a:off x="5344815" y="3401181"/>
            <a:ext cx="1848385" cy="128477"/>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女性の育休復帰後就業継続率</a:t>
            </a:r>
          </a:p>
        </p:txBody>
      </p:sp>
      <p:sp>
        <p:nvSpPr>
          <p:cNvPr id="1802" name="四角形: 角を丸くする 90"/>
          <p:cNvSpPr/>
          <p:nvPr/>
        </p:nvSpPr>
        <p:spPr>
          <a:xfrm>
            <a:off x="5344815" y="3571486"/>
            <a:ext cx="1848385" cy="128477"/>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有給休暇消化率</a:t>
            </a:r>
          </a:p>
        </p:txBody>
      </p:sp>
      <p:sp>
        <p:nvSpPr>
          <p:cNvPr id="1803" name="四角形: 角を丸くする 91"/>
          <p:cNvSpPr/>
          <p:nvPr/>
        </p:nvSpPr>
        <p:spPr>
          <a:xfrm>
            <a:off x="5344815" y="3741790"/>
            <a:ext cx="1848385" cy="128477"/>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8000" rIns="0" bIns="18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フレキシブルワーク制度の利用数</a:t>
            </a:r>
          </a:p>
        </p:txBody>
      </p:sp>
      <p:sp>
        <p:nvSpPr>
          <p:cNvPr id="1804" name="四角形: 角を丸くする 92"/>
          <p:cNvSpPr/>
          <p:nvPr/>
        </p:nvSpPr>
        <p:spPr>
          <a:xfrm>
            <a:off x="5225911" y="4055987"/>
            <a:ext cx="2105211" cy="2533078"/>
          </a:xfrm>
          <a:prstGeom prst="roundRect">
            <a:avLst>
              <a:gd name="adj" fmla="val 1959"/>
            </a:avLst>
          </a:prstGeom>
          <a:solidFill>
            <a:srgbClr val="FF899B"/>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en-US" altLang="ja-JP" sz="1000" b="1">
                <a:solidFill>
                  <a:sysClr val="windowText" lastClr="000000"/>
                </a:solidFill>
                <a:latin typeface="+mn-ea"/>
              </a:rPr>
              <a:t>DE</a:t>
            </a:r>
            <a:r>
              <a:rPr kumimoji="1" lang="ja-JP" altLang="en-US" sz="1000" b="1">
                <a:solidFill>
                  <a:sysClr val="windowText" lastClr="000000"/>
                </a:solidFill>
                <a:latin typeface="+mn-ea"/>
              </a:rPr>
              <a:t>＆</a:t>
            </a:r>
            <a:r>
              <a:rPr kumimoji="1" lang="en-US" altLang="ja-JP" sz="1000" b="1">
                <a:solidFill>
                  <a:sysClr val="windowText" lastClr="000000"/>
                </a:solidFill>
                <a:latin typeface="+mn-ea"/>
              </a:rPr>
              <a:t>I</a:t>
            </a:r>
            <a:endParaRPr kumimoji="1" lang="ja-JP" altLang="en-US" sz="1000" b="1">
              <a:solidFill>
                <a:sysClr val="windowText" lastClr="000000"/>
              </a:solidFill>
              <a:latin typeface="+mn-ea"/>
            </a:endParaRPr>
          </a:p>
        </p:txBody>
      </p:sp>
      <p:sp>
        <p:nvSpPr>
          <p:cNvPr id="1805" name="正方形/長方形 254"/>
          <p:cNvSpPr/>
          <p:nvPr/>
        </p:nvSpPr>
        <p:spPr>
          <a:xfrm>
            <a:off x="5272640" y="4266670"/>
            <a:ext cx="2006632" cy="718402"/>
          </a:xfrm>
          <a:prstGeom prst="roundRect">
            <a:avLst>
              <a:gd name="adj" fmla="val 341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lang="ja-JP" altLang="en-US" sz="900" b="1">
                <a:solidFill>
                  <a:sysClr val="windowText" lastClr="000000"/>
                </a:solidFill>
                <a:latin typeface="+mn-ea"/>
              </a:rPr>
              <a:t>女性の活躍レベル</a:t>
            </a:r>
            <a:endParaRPr kumimoji="1" lang="ja-JP" altLang="en-US" sz="900" b="1">
              <a:solidFill>
                <a:sysClr val="windowText" lastClr="000000"/>
              </a:solidFill>
              <a:latin typeface="+mn-ea"/>
            </a:endParaRPr>
          </a:p>
        </p:txBody>
      </p:sp>
      <p:sp>
        <p:nvSpPr>
          <p:cNvPr id="1806" name="四角形: 角を丸くする 94"/>
          <p:cNvSpPr/>
          <p:nvPr/>
        </p:nvSpPr>
        <p:spPr>
          <a:xfrm>
            <a:off x="5338845" y="4481562"/>
            <a:ext cx="1848385" cy="177617"/>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女性管理職比率</a:t>
            </a:r>
            <a:r>
              <a:rPr lang="en-US" altLang="ja-JP" sz="900" b="1" dirty="0">
                <a:solidFill>
                  <a:schemeClr val="bg1"/>
                </a:solidFill>
                <a:effectLst>
                  <a:outerShdw blurRad="38100" dist="38100" dir="2700000" algn="tl">
                    <a:srgbClr val="000000">
                      <a:alpha val="43137"/>
                    </a:srgbClr>
                  </a:outerShdw>
                </a:effectLst>
                <a:latin typeface="+mn-ea"/>
              </a:rPr>
              <a:t>/</a:t>
            </a:r>
            <a:r>
              <a:rPr lang="ja-JP" altLang="en-US" sz="900" b="1" dirty="0">
                <a:solidFill>
                  <a:schemeClr val="bg1"/>
                </a:solidFill>
                <a:effectLst>
                  <a:outerShdw blurRad="38100" dist="38100" dir="2700000" algn="tl">
                    <a:srgbClr val="000000">
                      <a:alpha val="43137"/>
                    </a:srgbClr>
                  </a:outerShdw>
                </a:effectLst>
                <a:latin typeface="+mn-ea"/>
              </a:rPr>
              <a:t>人数</a:t>
            </a:r>
          </a:p>
        </p:txBody>
      </p:sp>
      <p:sp>
        <p:nvSpPr>
          <p:cNvPr id="1807" name="四角形: 角を丸くする 95"/>
          <p:cNvSpPr/>
          <p:nvPr/>
        </p:nvSpPr>
        <p:spPr>
          <a:xfrm>
            <a:off x="5338845" y="4715989"/>
            <a:ext cx="1848385" cy="177617"/>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男女間賃金格差</a:t>
            </a:r>
          </a:p>
        </p:txBody>
      </p:sp>
      <p:sp>
        <p:nvSpPr>
          <p:cNvPr id="1808" name="正方形/長方形 254"/>
          <p:cNvSpPr/>
          <p:nvPr/>
        </p:nvSpPr>
        <p:spPr>
          <a:xfrm>
            <a:off x="5272640" y="5025175"/>
            <a:ext cx="2006632" cy="448298"/>
          </a:xfrm>
          <a:prstGeom prst="roundRect">
            <a:avLst>
              <a:gd name="adj" fmla="val 341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lang="ja-JP" altLang="en-US" sz="900" b="1">
                <a:solidFill>
                  <a:sysClr val="windowText" lastClr="000000"/>
                </a:solidFill>
                <a:latin typeface="+mn-ea"/>
              </a:rPr>
              <a:t>シニア人材の活躍レベル</a:t>
            </a:r>
            <a:endParaRPr kumimoji="1" lang="ja-JP" altLang="en-US" sz="900" b="1">
              <a:solidFill>
                <a:sysClr val="windowText" lastClr="000000"/>
              </a:solidFill>
              <a:latin typeface="+mn-ea"/>
            </a:endParaRPr>
          </a:p>
        </p:txBody>
      </p:sp>
      <p:sp>
        <p:nvSpPr>
          <p:cNvPr id="1809" name="四角形: 角を丸くする 97"/>
          <p:cNvSpPr/>
          <p:nvPr/>
        </p:nvSpPr>
        <p:spPr>
          <a:xfrm>
            <a:off x="5338845" y="5244406"/>
            <a:ext cx="1848385" cy="177617"/>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定年再雇用率</a:t>
            </a:r>
          </a:p>
        </p:txBody>
      </p:sp>
      <p:sp>
        <p:nvSpPr>
          <p:cNvPr id="1810" name="正方形/長方形 254"/>
          <p:cNvSpPr/>
          <p:nvPr/>
        </p:nvSpPr>
        <p:spPr>
          <a:xfrm>
            <a:off x="5272640" y="5530918"/>
            <a:ext cx="2006632" cy="475103"/>
          </a:xfrm>
          <a:prstGeom prst="roundRect">
            <a:avLst>
              <a:gd name="adj" fmla="val 341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lang="ja-JP" altLang="en-US" sz="900" b="1">
                <a:solidFill>
                  <a:sysClr val="windowText" lastClr="000000"/>
                </a:solidFill>
                <a:latin typeface="+mn-ea"/>
              </a:rPr>
              <a:t>外国籍人材の活躍レベル</a:t>
            </a:r>
            <a:endParaRPr kumimoji="1" lang="ja-JP" altLang="en-US" sz="900" b="1">
              <a:solidFill>
                <a:sysClr val="windowText" lastClr="000000"/>
              </a:solidFill>
              <a:latin typeface="+mn-ea"/>
            </a:endParaRPr>
          </a:p>
        </p:txBody>
      </p:sp>
      <p:sp>
        <p:nvSpPr>
          <p:cNvPr id="1811" name="四角形: 角を丸くする 99"/>
          <p:cNvSpPr/>
          <p:nvPr/>
        </p:nvSpPr>
        <p:spPr>
          <a:xfrm>
            <a:off x="5338845" y="5741468"/>
            <a:ext cx="1848385" cy="177616"/>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外国人管理職比率</a:t>
            </a:r>
            <a:r>
              <a:rPr lang="en-US" altLang="ja-JP" sz="900" b="1">
                <a:solidFill>
                  <a:schemeClr val="bg1"/>
                </a:solidFill>
                <a:effectLst>
                  <a:outerShdw blurRad="38100" dist="38100" dir="2700000" algn="tl">
                    <a:srgbClr val="000000">
                      <a:alpha val="43137"/>
                    </a:srgbClr>
                  </a:outerShdw>
                </a:effectLst>
                <a:latin typeface="+mn-ea"/>
              </a:rPr>
              <a:t>/</a:t>
            </a:r>
            <a:r>
              <a:rPr lang="ja-JP" altLang="en-US" sz="900" b="1">
                <a:solidFill>
                  <a:schemeClr val="bg1"/>
                </a:solidFill>
                <a:effectLst>
                  <a:outerShdw blurRad="38100" dist="38100" dir="2700000" algn="tl">
                    <a:srgbClr val="000000">
                      <a:alpha val="43137"/>
                    </a:srgbClr>
                  </a:outerShdw>
                </a:effectLst>
                <a:latin typeface="+mn-ea"/>
              </a:rPr>
              <a:t>人数</a:t>
            </a:r>
          </a:p>
        </p:txBody>
      </p:sp>
      <p:sp>
        <p:nvSpPr>
          <p:cNvPr id="1812" name="正方形/長方形 254"/>
          <p:cNvSpPr/>
          <p:nvPr/>
        </p:nvSpPr>
        <p:spPr>
          <a:xfrm>
            <a:off x="5272640" y="6062722"/>
            <a:ext cx="2006632" cy="487360"/>
          </a:xfrm>
          <a:prstGeom prst="roundRect">
            <a:avLst>
              <a:gd name="adj" fmla="val 341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lang="ja-JP" altLang="en-US" sz="900" b="1">
                <a:solidFill>
                  <a:sysClr val="windowText" lastClr="000000"/>
                </a:solidFill>
                <a:latin typeface="+mn-ea"/>
              </a:rPr>
              <a:t>障がい者の活躍レベル</a:t>
            </a:r>
            <a:endParaRPr kumimoji="1" lang="ja-JP" altLang="en-US" sz="900" b="1">
              <a:solidFill>
                <a:sysClr val="windowText" lastClr="000000"/>
              </a:solidFill>
              <a:latin typeface="+mn-ea"/>
            </a:endParaRPr>
          </a:p>
        </p:txBody>
      </p:sp>
      <p:sp>
        <p:nvSpPr>
          <p:cNvPr id="1813" name="四角形: 角を丸くする 101"/>
          <p:cNvSpPr/>
          <p:nvPr/>
        </p:nvSpPr>
        <p:spPr>
          <a:xfrm>
            <a:off x="5338845" y="6281954"/>
            <a:ext cx="1848385" cy="177617"/>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障がい者雇用率</a:t>
            </a:r>
            <a:r>
              <a:rPr lang="en-US" altLang="ja-JP" sz="900" b="1">
                <a:solidFill>
                  <a:schemeClr val="bg1"/>
                </a:solidFill>
                <a:effectLst>
                  <a:outerShdw blurRad="38100" dist="38100" dir="2700000" algn="tl">
                    <a:srgbClr val="000000">
                      <a:alpha val="43137"/>
                    </a:srgbClr>
                  </a:outerShdw>
                </a:effectLst>
                <a:latin typeface="+mn-ea"/>
              </a:rPr>
              <a:t>/</a:t>
            </a:r>
            <a:r>
              <a:rPr lang="ja-JP" altLang="en-US" sz="900" b="1">
                <a:solidFill>
                  <a:schemeClr val="bg1"/>
                </a:solidFill>
                <a:effectLst>
                  <a:outerShdw blurRad="38100" dist="38100" dir="2700000" algn="tl">
                    <a:srgbClr val="000000">
                      <a:alpha val="43137"/>
                    </a:srgbClr>
                  </a:outerShdw>
                </a:effectLst>
                <a:latin typeface="+mn-ea"/>
              </a:rPr>
              <a:t>人数</a:t>
            </a:r>
          </a:p>
        </p:txBody>
      </p:sp>
      <p:sp>
        <p:nvSpPr>
          <p:cNvPr id="1814" name="フローチャート: 端子 477"/>
          <p:cNvSpPr/>
          <p:nvPr/>
        </p:nvSpPr>
        <p:spPr>
          <a:xfrm>
            <a:off x="5280755" y="1128551"/>
            <a:ext cx="2785035" cy="252202"/>
          </a:xfrm>
          <a:prstGeom prst="roundRect">
            <a:avLst>
              <a:gd name="adj" fmla="val 50000"/>
            </a:avLst>
          </a:prstGeom>
          <a:solidFill>
            <a:srgbClr val="992F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b="1">
                <a:solidFill>
                  <a:schemeClr val="bg1"/>
                </a:solidFill>
                <a:latin typeface="+mn-ea"/>
              </a:rPr>
              <a:t>  人材の獲得・惹き付け（リテンション）</a:t>
            </a:r>
          </a:p>
        </p:txBody>
      </p:sp>
      <p:sp>
        <p:nvSpPr>
          <p:cNvPr id="1815" name="楕円 103"/>
          <p:cNvSpPr/>
          <p:nvPr/>
        </p:nvSpPr>
        <p:spPr>
          <a:xfrm>
            <a:off x="5309793" y="1156381"/>
            <a:ext cx="180000" cy="180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a:ln>
                  <a:noFill/>
                </a:ln>
                <a:effectLst/>
                <a:uLnTx/>
                <a:uFillTx/>
                <a:latin typeface="+mn-ea"/>
                <a:cs typeface="+mn-cs"/>
              </a:rPr>
              <a:t>3</a:t>
            </a:r>
            <a:endParaRPr kumimoji="0" lang="ja-JP" altLang="en-US" sz="1200" b="1" i="0" u="none" strike="noStrike" kern="0" cap="none" spc="0" normalizeH="0" baseline="0" noProof="0">
              <a:ln>
                <a:noFill/>
              </a:ln>
              <a:effectLst/>
              <a:uLnTx/>
              <a:uFillTx/>
              <a:latin typeface="+mn-ea"/>
              <a:cs typeface="+mn-cs"/>
            </a:endParaRPr>
          </a:p>
        </p:txBody>
      </p:sp>
      <p:sp>
        <p:nvSpPr>
          <p:cNvPr id="1816" name="フローチャート: 端子 477"/>
          <p:cNvSpPr/>
          <p:nvPr/>
        </p:nvSpPr>
        <p:spPr>
          <a:xfrm>
            <a:off x="379042" y="1139402"/>
            <a:ext cx="2241433" cy="363325"/>
          </a:xfrm>
          <a:prstGeom prst="roundRect">
            <a:avLst>
              <a:gd name="adj" fmla="val 50000"/>
            </a:avLst>
          </a:prstGeom>
          <a:solidFill>
            <a:srgbClr val="992F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b="1">
                <a:solidFill>
                  <a:schemeClr val="bg1"/>
                </a:solidFill>
                <a:latin typeface="+mn-ea"/>
              </a:rPr>
              <a:t>事業成果・戦略の実現</a:t>
            </a:r>
          </a:p>
        </p:txBody>
      </p:sp>
      <p:sp>
        <p:nvSpPr>
          <p:cNvPr id="1817" name="楕円 105"/>
          <p:cNvSpPr/>
          <p:nvPr/>
        </p:nvSpPr>
        <p:spPr>
          <a:xfrm>
            <a:off x="450037" y="1156381"/>
            <a:ext cx="180000" cy="180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kern="0">
                <a:latin typeface="+mn-ea"/>
              </a:rPr>
              <a:t>１</a:t>
            </a:r>
            <a:endParaRPr kumimoji="0" lang="ja-JP" altLang="en-US" sz="1200" b="1" i="0" u="none" strike="noStrike" kern="0" cap="none" spc="0" normalizeH="0" baseline="0" noProof="0">
              <a:ln>
                <a:noFill/>
              </a:ln>
              <a:effectLst/>
              <a:uLnTx/>
              <a:uFillTx/>
              <a:latin typeface="+mn-ea"/>
              <a:cs typeface="+mn-cs"/>
            </a:endParaRPr>
          </a:p>
        </p:txBody>
      </p:sp>
      <p:sp>
        <p:nvSpPr>
          <p:cNvPr id="1818" name="フローチャート: 端子 477"/>
          <p:cNvSpPr/>
          <p:nvPr/>
        </p:nvSpPr>
        <p:spPr>
          <a:xfrm>
            <a:off x="2841399" y="1139401"/>
            <a:ext cx="2123684" cy="363325"/>
          </a:xfrm>
          <a:prstGeom prst="roundRect">
            <a:avLst>
              <a:gd name="adj" fmla="val 50000"/>
            </a:avLst>
          </a:prstGeom>
          <a:solidFill>
            <a:srgbClr val="992F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b="1">
                <a:solidFill>
                  <a:schemeClr val="bg1"/>
                </a:solidFill>
                <a:latin typeface="+mn-ea"/>
              </a:rPr>
              <a:t>事業戦略に応じた</a:t>
            </a:r>
            <a:endParaRPr lang="en-US" altLang="ja-JP" sz="1100" b="1">
              <a:solidFill>
                <a:schemeClr val="bg1"/>
              </a:solidFill>
              <a:latin typeface="+mn-ea"/>
            </a:endParaRPr>
          </a:p>
          <a:p>
            <a:pPr algn="ctr"/>
            <a:r>
              <a:rPr lang="ja-JP" altLang="en-US" sz="1100" b="1">
                <a:solidFill>
                  <a:schemeClr val="bg1"/>
                </a:solidFill>
                <a:latin typeface="+mn-ea"/>
              </a:rPr>
              <a:t>ジョブ構成・要員</a:t>
            </a:r>
          </a:p>
        </p:txBody>
      </p:sp>
      <p:sp>
        <p:nvSpPr>
          <p:cNvPr id="1819" name="楕円 107"/>
          <p:cNvSpPr/>
          <p:nvPr/>
        </p:nvSpPr>
        <p:spPr>
          <a:xfrm>
            <a:off x="2934165" y="1156382"/>
            <a:ext cx="180000" cy="180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a:ln>
                  <a:noFill/>
                </a:ln>
                <a:effectLst/>
                <a:uLnTx/>
                <a:uFillTx/>
                <a:latin typeface="+mn-ea"/>
                <a:cs typeface="+mn-cs"/>
              </a:rPr>
              <a:t>2</a:t>
            </a:r>
            <a:endParaRPr kumimoji="0" lang="ja-JP" altLang="en-US" sz="1200" b="1" i="0" u="none" strike="noStrike" kern="0" cap="none" spc="0" normalizeH="0" baseline="0" noProof="0">
              <a:ln>
                <a:noFill/>
              </a:ln>
              <a:effectLst/>
              <a:uLnTx/>
              <a:uFillTx/>
              <a:latin typeface="+mn-ea"/>
              <a:cs typeface="+mn-cs"/>
            </a:endParaRPr>
          </a:p>
        </p:txBody>
      </p:sp>
      <p:sp>
        <p:nvSpPr>
          <p:cNvPr id="1820" name="正方形/長方形 108"/>
          <p:cNvSpPr/>
          <p:nvPr/>
        </p:nvSpPr>
        <p:spPr>
          <a:xfrm>
            <a:off x="9603406" y="1261556"/>
            <a:ext cx="2209552" cy="2188160"/>
          </a:xfrm>
          <a:prstGeom prst="rect">
            <a:avLst/>
          </a:prstGeom>
          <a:noFill/>
          <a:ln w="127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bg1"/>
              </a:solidFill>
              <a:latin typeface="+mn-ea"/>
            </a:endParaRPr>
          </a:p>
        </p:txBody>
      </p:sp>
      <p:sp>
        <p:nvSpPr>
          <p:cNvPr id="1821" name="フローチャート: 端子 477"/>
          <p:cNvSpPr/>
          <p:nvPr/>
        </p:nvSpPr>
        <p:spPr>
          <a:xfrm>
            <a:off x="9684727" y="1121771"/>
            <a:ext cx="1939685" cy="253972"/>
          </a:xfrm>
          <a:prstGeom prst="roundRect">
            <a:avLst>
              <a:gd name="adj" fmla="val 50000"/>
            </a:avLst>
          </a:prstGeom>
          <a:solidFill>
            <a:srgbClr val="992F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b="1">
                <a:solidFill>
                  <a:schemeClr val="bg1"/>
                </a:solidFill>
                <a:latin typeface="+mn-ea"/>
              </a:rPr>
              <a:t>　 人材の貢献に報いる報酬</a:t>
            </a:r>
          </a:p>
        </p:txBody>
      </p:sp>
      <p:sp>
        <p:nvSpPr>
          <p:cNvPr id="1822" name="楕円 110"/>
          <p:cNvSpPr/>
          <p:nvPr/>
        </p:nvSpPr>
        <p:spPr>
          <a:xfrm>
            <a:off x="9713764" y="1149796"/>
            <a:ext cx="180000" cy="180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a:ln>
                  <a:noFill/>
                </a:ln>
                <a:effectLst/>
                <a:uLnTx/>
                <a:uFillTx/>
                <a:latin typeface="+mn-ea"/>
                <a:cs typeface="+mn-cs"/>
              </a:rPr>
              <a:t>5</a:t>
            </a:r>
            <a:endParaRPr kumimoji="0" lang="ja-JP" altLang="en-US" sz="1200" b="1" i="0" u="none" strike="noStrike" kern="0" cap="none" spc="0" normalizeH="0" baseline="0" noProof="0">
              <a:ln>
                <a:noFill/>
              </a:ln>
              <a:effectLst/>
              <a:uLnTx/>
              <a:uFillTx/>
              <a:latin typeface="+mn-ea"/>
              <a:cs typeface="+mn-cs"/>
            </a:endParaRPr>
          </a:p>
        </p:txBody>
      </p:sp>
      <p:sp>
        <p:nvSpPr>
          <p:cNvPr id="1823" name="四角形: 角を丸くする 111"/>
          <p:cNvSpPr/>
          <p:nvPr/>
        </p:nvSpPr>
        <p:spPr>
          <a:xfrm>
            <a:off x="9647327" y="1406049"/>
            <a:ext cx="2126325" cy="735255"/>
          </a:xfrm>
          <a:prstGeom prst="roundRect">
            <a:avLst>
              <a:gd name="adj" fmla="val 3838"/>
            </a:avLst>
          </a:prstGeom>
          <a:solidFill>
            <a:srgbClr val="FF899B"/>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1000" b="1">
                <a:solidFill>
                  <a:sysClr val="windowText" lastClr="000000"/>
                </a:solidFill>
                <a:latin typeface="+mn-ea"/>
              </a:rPr>
              <a:t>報酬</a:t>
            </a:r>
          </a:p>
        </p:txBody>
      </p:sp>
      <p:sp>
        <p:nvSpPr>
          <p:cNvPr id="1824" name="正方形/長方形 254"/>
          <p:cNvSpPr/>
          <p:nvPr/>
        </p:nvSpPr>
        <p:spPr>
          <a:xfrm>
            <a:off x="9701018" y="1579650"/>
            <a:ext cx="2006632" cy="534686"/>
          </a:xfrm>
          <a:prstGeom prst="roundRect">
            <a:avLst>
              <a:gd name="adj" fmla="val 44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lang="ja-JP" altLang="en-US" sz="900" b="1">
                <a:solidFill>
                  <a:sysClr val="windowText" lastClr="000000"/>
                </a:solidFill>
                <a:latin typeface="+mn-ea"/>
              </a:rPr>
              <a:t>報酬水準</a:t>
            </a:r>
            <a:endParaRPr kumimoji="1" lang="ja-JP" altLang="en-US" sz="900" b="1">
              <a:solidFill>
                <a:sysClr val="windowText" lastClr="000000"/>
              </a:solidFill>
              <a:latin typeface="+mn-ea"/>
            </a:endParaRPr>
          </a:p>
        </p:txBody>
      </p:sp>
      <p:sp>
        <p:nvSpPr>
          <p:cNvPr id="1825" name="四角形: 角を丸くする 113"/>
          <p:cNvSpPr/>
          <p:nvPr/>
        </p:nvSpPr>
        <p:spPr>
          <a:xfrm>
            <a:off x="9767223" y="1764393"/>
            <a:ext cx="1848385" cy="137754"/>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平均年間給与</a:t>
            </a:r>
          </a:p>
        </p:txBody>
      </p:sp>
      <p:sp>
        <p:nvSpPr>
          <p:cNvPr id="1826" name="四角形: 角を丸くする 114"/>
          <p:cNvSpPr/>
          <p:nvPr/>
        </p:nvSpPr>
        <p:spPr>
          <a:xfrm>
            <a:off x="9767223" y="1927105"/>
            <a:ext cx="1848385" cy="137751"/>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altLang="ja-JP" sz="900" b="1" dirty="0">
                <a:solidFill>
                  <a:schemeClr val="bg1"/>
                </a:solidFill>
                <a:effectLst>
                  <a:outerShdw blurRad="38100" dist="38100" dir="2700000" algn="tl">
                    <a:srgbClr val="000000">
                      <a:alpha val="43137"/>
                    </a:srgbClr>
                  </a:outerShdw>
                </a:effectLst>
                <a:latin typeface="+mn-ea"/>
              </a:rPr>
              <a:t>ES(</a:t>
            </a:r>
            <a:r>
              <a:rPr lang="ja-JP" altLang="en-US" sz="900" b="1" dirty="0">
                <a:solidFill>
                  <a:schemeClr val="bg1"/>
                </a:solidFill>
                <a:effectLst>
                  <a:outerShdw blurRad="38100" dist="38100" dir="2700000" algn="tl">
                    <a:srgbClr val="000000">
                      <a:alpha val="43137"/>
                    </a:srgbClr>
                  </a:outerShdw>
                </a:effectLst>
                <a:latin typeface="+mn-ea"/>
              </a:rPr>
              <a:t>報酬の満足度</a:t>
            </a:r>
            <a:r>
              <a:rPr lang="en-US" altLang="ja-JP" sz="900" b="1" dirty="0">
                <a:solidFill>
                  <a:schemeClr val="bg1"/>
                </a:solidFill>
                <a:effectLst>
                  <a:outerShdw blurRad="38100" dist="38100" dir="2700000" algn="tl">
                    <a:srgbClr val="000000">
                      <a:alpha val="43137"/>
                    </a:srgbClr>
                  </a:outerShdw>
                </a:effectLst>
                <a:latin typeface="+mn-ea"/>
              </a:rPr>
              <a:t>)</a:t>
            </a:r>
            <a:endParaRPr lang="ja-JP" altLang="en-US" sz="900" b="1" dirty="0">
              <a:solidFill>
                <a:schemeClr val="bg1"/>
              </a:solidFill>
              <a:effectLst>
                <a:outerShdw blurRad="38100" dist="38100" dir="2700000" algn="tl">
                  <a:srgbClr val="000000">
                    <a:alpha val="43137"/>
                  </a:srgbClr>
                </a:outerShdw>
              </a:effectLst>
              <a:latin typeface="+mn-ea"/>
            </a:endParaRPr>
          </a:p>
        </p:txBody>
      </p:sp>
      <p:sp>
        <p:nvSpPr>
          <p:cNvPr id="1827" name="四角形: 角を丸くする 115"/>
          <p:cNvSpPr/>
          <p:nvPr/>
        </p:nvSpPr>
        <p:spPr>
          <a:xfrm>
            <a:off x="9647327" y="2160287"/>
            <a:ext cx="2126325" cy="1262258"/>
          </a:xfrm>
          <a:prstGeom prst="roundRect">
            <a:avLst>
              <a:gd name="adj" fmla="val 2978"/>
            </a:avLst>
          </a:prstGeom>
          <a:solidFill>
            <a:srgbClr val="FF899B"/>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1000" b="1">
                <a:solidFill>
                  <a:sysClr val="windowText" lastClr="000000"/>
                </a:solidFill>
                <a:latin typeface="+mn-ea"/>
              </a:rPr>
              <a:t>福利厚生</a:t>
            </a:r>
          </a:p>
        </p:txBody>
      </p:sp>
      <p:sp>
        <p:nvSpPr>
          <p:cNvPr id="1828" name="正方形/長方形 254"/>
          <p:cNvSpPr/>
          <p:nvPr/>
        </p:nvSpPr>
        <p:spPr>
          <a:xfrm>
            <a:off x="9701018" y="2345849"/>
            <a:ext cx="2006632" cy="333680"/>
          </a:xfrm>
          <a:prstGeom prst="roundRect">
            <a:avLst>
              <a:gd name="adj" fmla="val 96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900" b="1">
                <a:solidFill>
                  <a:sysClr val="windowText" lastClr="000000"/>
                </a:solidFill>
                <a:latin typeface="+mn-ea"/>
              </a:rPr>
              <a:t>福利厚生の規模</a:t>
            </a:r>
          </a:p>
        </p:txBody>
      </p:sp>
      <p:sp>
        <p:nvSpPr>
          <p:cNvPr id="1829" name="四角形: 角を丸くする 117"/>
          <p:cNvSpPr/>
          <p:nvPr/>
        </p:nvSpPr>
        <p:spPr>
          <a:xfrm>
            <a:off x="9767223" y="2519819"/>
            <a:ext cx="1848385" cy="135697"/>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福利厚生費用総額</a:t>
            </a:r>
          </a:p>
        </p:txBody>
      </p:sp>
      <p:sp>
        <p:nvSpPr>
          <p:cNvPr id="1830" name="正方形/長方形 254"/>
          <p:cNvSpPr/>
          <p:nvPr/>
        </p:nvSpPr>
        <p:spPr>
          <a:xfrm>
            <a:off x="9701018" y="2700848"/>
            <a:ext cx="2006632" cy="333680"/>
          </a:xfrm>
          <a:prstGeom prst="roundRect">
            <a:avLst>
              <a:gd name="adj" fmla="val 64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900" b="1">
                <a:solidFill>
                  <a:sysClr val="windowText" lastClr="000000"/>
                </a:solidFill>
                <a:latin typeface="+mn-ea"/>
              </a:rPr>
              <a:t>福利厚生の活用度</a:t>
            </a:r>
          </a:p>
        </p:txBody>
      </p:sp>
      <p:sp>
        <p:nvSpPr>
          <p:cNvPr id="1831" name="四角形: 角を丸くする 119"/>
          <p:cNvSpPr/>
          <p:nvPr/>
        </p:nvSpPr>
        <p:spPr>
          <a:xfrm>
            <a:off x="9767222" y="2864847"/>
            <a:ext cx="1848385" cy="135695"/>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福利厚生制度の利用数</a:t>
            </a:r>
          </a:p>
        </p:txBody>
      </p:sp>
      <p:sp>
        <p:nvSpPr>
          <p:cNvPr id="1832" name="正方形/長方形 254"/>
          <p:cNvSpPr/>
          <p:nvPr/>
        </p:nvSpPr>
        <p:spPr>
          <a:xfrm>
            <a:off x="9701018" y="3056832"/>
            <a:ext cx="2006632" cy="349738"/>
          </a:xfrm>
          <a:prstGeom prst="roundRect">
            <a:avLst>
              <a:gd name="adj" fmla="val 1084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900" b="1">
                <a:solidFill>
                  <a:sysClr val="windowText" lastClr="000000"/>
                </a:solidFill>
                <a:latin typeface="+mn-ea"/>
              </a:rPr>
              <a:t>満足度</a:t>
            </a:r>
          </a:p>
        </p:txBody>
      </p:sp>
      <p:sp>
        <p:nvSpPr>
          <p:cNvPr id="1833" name="四角形: 角を丸くする 121"/>
          <p:cNvSpPr/>
          <p:nvPr/>
        </p:nvSpPr>
        <p:spPr>
          <a:xfrm>
            <a:off x="9767222" y="3226786"/>
            <a:ext cx="1848385" cy="138227"/>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altLang="ja-JP" sz="900" b="1">
                <a:solidFill>
                  <a:schemeClr val="bg1"/>
                </a:solidFill>
                <a:effectLst>
                  <a:outerShdw blurRad="38100" dist="38100" dir="2700000" algn="tl">
                    <a:srgbClr val="000000">
                      <a:alpha val="43137"/>
                    </a:srgbClr>
                  </a:outerShdw>
                </a:effectLst>
                <a:latin typeface="+mn-ea"/>
              </a:rPr>
              <a:t>ES(</a:t>
            </a:r>
            <a:r>
              <a:rPr lang="ja-JP" altLang="en-US" sz="900" b="1">
                <a:solidFill>
                  <a:schemeClr val="bg1"/>
                </a:solidFill>
                <a:effectLst>
                  <a:outerShdw blurRad="38100" dist="38100" dir="2700000" algn="tl">
                    <a:srgbClr val="000000">
                      <a:alpha val="43137"/>
                    </a:srgbClr>
                  </a:outerShdw>
                </a:effectLst>
                <a:latin typeface="+mn-ea"/>
              </a:rPr>
              <a:t>福利厚生の満足度</a:t>
            </a:r>
            <a:r>
              <a:rPr lang="en-US" altLang="ja-JP" sz="900" b="1">
                <a:solidFill>
                  <a:schemeClr val="bg1"/>
                </a:solidFill>
                <a:effectLst>
                  <a:outerShdw blurRad="38100" dist="38100" dir="2700000" algn="tl">
                    <a:srgbClr val="000000">
                      <a:alpha val="43137"/>
                    </a:srgbClr>
                  </a:outerShdw>
                </a:effectLst>
                <a:latin typeface="+mn-ea"/>
              </a:rPr>
              <a:t>)</a:t>
            </a:r>
            <a:endParaRPr lang="ja-JP" altLang="en-US" sz="900" b="1">
              <a:solidFill>
                <a:schemeClr val="bg1"/>
              </a:solidFill>
              <a:effectLst>
                <a:outerShdw blurRad="38100" dist="38100" dir="2700000" algn="tl">
                  <a:srgbClr val="000000">
                    <a:alpha val="43137"/>
                  </a:srgbClr>
                </a:outerShdw>
              </a:effectLst>
              <a:latin typeface="+mn-ea"/>
            </a:endParaRPr>
          </a:p>
        </p:txBody>
      </p:sp>
      <p:sp>
        <p:nvSpPr>
          <p:cNvPr id="1834" name="四角形: 角を丸くする 122"/>
          <p:cNvSpPr/>
          <p:nvPr/>
        </p:nvSpPr>
        <p:spPr>
          <a:xfrm>
            <a:off x="7382232" y="1404449"/>
            <a:ext cx="2105211" cy="2309897"/>
          </a:xfrm>
          <a:prstGeom prst="roundRect">
            <a:avLst>
              <a:gd name="adj" fmla="val 1959"/>
            </a:avLst>
          </a:prstGeom>
          <a:solidFill>
            <a:srgbClr val="FF899B"/>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1000" b="1">
                <a:solidFill>
                  <a:sysClr val="windowText" lastClr="000000"/>
                </a:solidFill>
                <a:latin typeface="+mn-ea"/>
              </a:rPr>
              <a:t>獲得・リテンション</a:t>
            </a:r>
          </a:p>
        </p:txBody>
      </p:sp>
      <p:sp>
        <p:nvSpPr>
          <p:cNvPr id="1835" name="正方形/長方形 254"/>
          <p:cNvSpPr/>
          <p:nvPr/>
        </p:nvSpPr>
        <p:spPr>
          <a:xfrm>
            <a:off x="7429075" y="1666327"/>
            <a:ext cx="2006632" cy="940279"/>
          </a:xfrm>
          <a:prstGeom prst="roundRect">
            <a:avLst>
              <a:gd name="adj" fmla="val 341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en-US" altLang="ja-JP" sz="900" b="1">
                <a:solidFill>
                  <a:sysClr val="windowText" lastClr="000000"/>
                </a:solidFill>
                <a:latin typeface="+mn-ea"/>
              </a:rPr>
              <a:t>Well Being</a:t>
            </a:r>
            <a:r>
              <a:rPr kumimoji="1" lang="ja-JP" altLang="en-US" sz="900" b="1">
                <a:solidFill>
                  <a:sysClr val="windowText" lastClr="000000"/>
                </a:solidFill>
                <a:latin typeface="+mn-ea"/>
              </a:rPr>
              <a:t>と</a:t>
            </a:r>
            <a:r>
              <a:rPr kumimoji="1" lang="en-US" altLang="ja-JP" sz="900" b="1">
                <a:solidFill>
                  <a:sysClr val="windowText" lastClr="000000"/>
                </a:solidFill>
                <a:latin typeface="+mn-ea"/>
              </a:rPr>
              <a:t>DE</a:t>
            </a:r>
            <a:r>
              <a:rPr kumimoji="1" lang="ja-JP" altLang="en-US" sz="900" b="1">
                <a:solidFill>
                  <a:sysClr val="windowText" lastClr="000000"/>
                </a:solidFill>
                <a:latin typeface="+mn-ea"/>
              </a:rPr>
              <a:t>＆</a:t>
            </a:r>
            <a:r>
              <a:rPr kumimoji="1" lang="en-US" altLang="ja-JP" sz="900" b="1">
                <a:solidFill>
                  <a:sysClr val="windowText" lastClr="000000"/>
                </a:solidFill>
                <a:latin typeface="+mn-ea"/>
              </a:rPr>
              <a:t>I</a:t>
            </a:r>
            <a:r>
              <a:rPr kumimoji="1" lang="ja-JP" altLang="en-US" sz="900" b="1">
                <a:solidFill>
                  <a:sysClr val="windowText" lastClr="000000"/>
                </a:solidFill>
                <a:latin typeface="+mn-ea"/>
              </a:rPr>
              <a:t>の満足度</a:t>
            </a:r>
          </a:p>
        </p:txBody>
      </p:sp>
      <p:sp>
        <p:nvSpPr>
          <p:cNvPr id="1836" name="四角形: 角を丸くする 124"/>
          <p:cNvSpPr/>
          <p:nvPr/>
        </p:nvSpPr>
        <p:spPr>
          <a:xfrm>
            <a:off x="7495279" y="1881674"/>
            <a:ext cx="1848385" cy="133819"/>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altLang="ja-JP" sz="900" b="1" dirty="0">
                <a:solidFill>
                  <a:schemeClr val="bg1"/>
                </a:solidFill>
                <a:effectLst>
                  <a:outerShdw blurRad="38100" dist="38100" dir="2700000" algn="tl">
                    <a:srgbClr val="000000">
                      <a:alpha val="43137"/>
                    </a:srgbClr>
                  </a:outerShdw>
                </a:effectLst>
                <a:latin typeface="+mn-ea"/>
              </a:rPr>
              <a:t>ES(</a:t>
            </a:r>
            <a:r>
              <a:rPr lang="ja-JP" altLang="en-US" sz="900" b="1" dirty="0">
                <a:solidFill>
                  <a:schemeClr val="bg1"/>
                </a:solidFill>
                <a:effectLst>
                  <a:outerShdw blurRad="38100" dist="38100" dir="2700000" algn="tl">
                    <a:srgbClr val="000000">
                      <a:alpha val="43137"/>
                    </a:srgbClr>
                  </a:outerShdw>
                </a:effectLst>
                <a:latin typeface="+mn-ea"/>
              </a:rPr>
              <a:t>リーダーシップに対する信頼</a:t>
            </a:r>
            <a:r>
              <a:rPr lang="en-US" altLang="ja-JP" sz="900" b="1" dirty="0">
                <a:solidFill>
                  <a:schemeClr val="bg1"/>
                </a:solidFill>
                <a:effectLst>
                  <a:outerShdw blurRad="38100" dist="38100" dir="2700000" algn="tl">
                    <a:srgbClr val="000000">
                      <a:alpha val="43137"/>
                    </a:srgbClr>
                  </a:outerShdw>
                </a:effectLst>
                <a:latin typeface="+mn-ea"/>
              </a:rPr>
              <a:t>)</a:t>
            </a:r>
            <a:endParaRPr lang="ja-JP" altLang="en-US" sz="900" b="1" dirty="0">
              <a:solidFill>
                <a:schemeClr val="bg1"/>
              </a:solidFill>
              <a:effectLst>
                <a:outerShdw blurRad="38100" dist="38100" dir="2700000" algn="tl">
                  <a:srgbClr val="000000">
                    <a:alpha val="43137"/>
                  </a:srgbClr>
                </a:outerShdw>
              </a:effectLst>
              <a:latin typeface="+mn-ea"/>
            </a:endParaRPr>
          </a:p>
        </p:txBody>
      </p:sp>
      <p:sp>
        <p:nvSpPr>
          <p:cNvPr id="1837" name="四角形: 角を丸くする 125"/>
          <p:cNvSpPr/>
          <p:nvPr/>
        </p:nvSpPr>
        <p:spPr>
          <a:xfrm>
            <a:off x="7495279" y="2058293"/>
            <a:ext cx="1848385" cy="133819"/>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altLang="ja-JP" sz="900" b="1">
                <a:solidFill>
                  <a:schemeClr val="bg1"/>
                </a:solidFill>
                <a:effectLst>
                  <a:outerShdw blurRad="38100" dist="38100" dir="2700000" algn="tl">
                    <a:srgbClr val="000000">
                      <a:alpha val="43137"/>
                    </a:srgbClr>
                  </a:outerShdw>
                </a:effectLst>
                <a:latin typeface="+mn-ea"/>
              </a:rPr>
              <a:t>ES(</a:t>
            </a:r>
            <a:r>
              <a:rPr lang="ja-JP" altLang="en-US" sz="900" b="1">
                <a:solidFill>
                  <a:schemeClr val="bg1"/>
                </a:solidFill>
                <a:effectLst>
                  <a:outerShdw blurRad="38100" dist="38100" dir="2700000" algn="tl">
                    <a:srgbClr val="000000">
                      <a:alpha val="43137"/>
                    </a:srgbClr>
                  </a:outerShdw>
                </a:effectLst>
                <a:latin typeface="+mn-ea"/>
              </a:rPr>
              <a:t>キャリア形成</a:t>
            </a:r>
            <a:r>
              <a:rPr lang="en-US" altLang="ja-JP" sz="900" b="1">
                <a:solidFill>
                  <a:schemeClr val="bg1"/>
                </a:solidFill>
                <a:effectLst>
                  <a:outerShdw blurRad="38100" dist="38100" dir="2700000" algn="tl">
                    <a:srgbClr val="000000">
                      <a:alpha val="43137"/>
                    </a:srgbClr>
                  </a:outerShdw>
                </a:effectLst>
                <a:latin typeface="+mn-ea"/>
              </a:rPr>
              <a:t>)</a:t>
            </a:r>
            <a:endParaRPr lang="ja-JP" altLang="en-US" sz="900" b="1">
              <a:solidFill>
                <a:schemeClr val="bg1"/>
              </a:solidFill>
              <a:effectLst>
                <a:outerShdw blurRad="38100" dist="38100" dir="2700000" algn="tl">
                  <a:srgbClr val="000000">
                    <a:alpha val="43137"/>
                  </a:srgbClr>
                </a:outerShdw>
              </a:effectLst>
              <a:latin typeface="+mn-ea"/>
            </a:endParaRPr>
          </a:p>
        </p:txBody>
      </p:sp>
      <p:sp>
        <p:nvSpPr>
          <p:cNvPr id="1838" name="四角形: 角を丸くする 126"/>
          <p:cNvSpPr/>
          <p:nvPr/>
        </p:nvSpPr>
        <p:spPr>
          <a:xfrm>
            <a:off x="7495279" y="2244472"/>
            <a:ext cx="1848385" cy="133819"/>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altLang="ja-JP" sz="900" b="1">
                <a:solidFill>
                  <a:schemeClr val="bg1"/>
                </a:solidFill>
                <a:effectLst>
                  <a:outerShdw blurRad="38100" dist="38100" dir="2700000" algn="tl">
                    <a:srgbClr val="000000">
                      <a:alpha val="43137"/>
                    </a:srgbClr>
                  </a:outerShdw>
                </a:effectLst>
                <a:latin typeface="+mn-ea"/>
              </a:rPr>
              <a:t>ES(WLB)</a:t>
            </a:r>
            <a:endParaRPr lang="ja-JP" altLang="en-US" sz="900" b="1">
              <a:solidFill>
                <a:schemeClr val="bg1"/>
              </a:solidFill>
              <a:effectLst>
                <a:outerShdw blurRad="38100" dist="38100" dir="2700000" algn="tl">
                  <a:srgbClr val="000000">
                    <a:alpha val="43137"/>
                  </a:srgbClr>
                </a:outerShdw>
              </a:effectLst>
              <a:latin typeface="+mn-ea"/>
            </a:endParaRPr>
          </a:p>
        </p:txBody>
      </p:sp>
      <p:sp>
        <p:nvSpPr>
          <p:cNvPr id="1839" name="四角形: 角を丸くする 127"/>
          <p:cNvSpPr/>
          <p:nvPr/>
        </p:nvSpPr>
        <p:spPr>
          <a:xfrm>
            <a:off x="7495279" y="2421090"/>
            <a:ext cx="1848385" cy="133819"/>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altLang="ja-JP" sz="900" b="1">
                <a:solidFill>
                  <a:schemeClr val="bg1"/>
                </a:solidFill>
                <a:effectLst>
                  <a:outerShdw blurRad="38100" dist="38100" dir="2700000" algn="tl">
                    <a:srgbClr val="000000">
                      <a:alpha val="43137"/>
                    </a:srgbClr>
                  </a:outerShdw>
                </a:effectLst>
                <a:latin typeface="+mn-ea"/>
              </a:rPr>
              <a:t>ES(DE</a:t>
            </a:r>
            <a:r>
              <a:rPr lang="ja-JP" altLang="en-US" sz="900" b="1">
                <a:solidFill>
                  <a:schemeClr val="bg1"/>
                </a:solidFill>
                <a:effectLst>
                  <a:outerShdw blurRad="38100" dist="38100" dir="2700000" algn="tl">
                    <a:srgbClr val="000000">
                      <a:alpha val="43137"/>
                    </a:srgbClr>
                  </a:outerShdw>
                </a:effectLst>
                <a:latin typeface="+mn-ea"/>
              </a:rPr>
              <a:t>＆</a:t>
            </a:r>
            <a:r>
              <a:rPr lang="en-US" altLang="ja-JP" sz="900" b="1">
                <a:solidFill>
                  <a:schemeClr val="bg1"/>
                </a:solidFill>
                <a:effectLst>
                  <a:outerShdw blurRad="38100" dist="38100" dir="2700000" algn="tl">
                    <a:srgbClr val="000000">
                      <a:alpha val="43137"/>
                    </a:srgbClr>
                  </a:outerShdw>
                </a:effectLst>
                <a:latin typeface="+mn-ea"/>
              </a:rPr>
              <a:t>I)</a:t>
            </a:r>
            <a:endParaRPr lang="ja-JP" altLang="en-US" sz="900" b="1">
              <a:solidFill>
                <a:schemeClr val="bg1"/>
              </a:solidFill>
              <a:effectLst>
                <a:outerShdw blurRad="38100" dist="38100" dir="2700000" algn="tl">
                  <a:srgbClr val="000000">
                    <a:alpha val="43137"/>
                  </a:srgbClr>
                </a:outerShdw>
              </a:effectLst>
              <a:latin typeface="+mn-ea"/>
            </a:endParaRPr>
          </a:p>
        </p:txBody>
      </p:sp>
      <p:sp>
        <p:nvSpPr>
          <p:cNvPr id="1840" name="正方形/長方形 254"/>
          <p:cNvSpPr/>
          <p:nvPr/>
        </p:nvSpPr>
        <p:spPr>
          <a:xfrm>
            <a:off x="7429075" y="2664022"/>
            <a:ext cx="2006632" cy="405597"/>
          </a:xfrm>
          <a:prstGeom prst="roundRect">
            <a:avLst>
              <a:gd name="adj" fmla="val 341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900" b="1">
                <a:solidFill>
                  <a:sysClr val="windowText" lastClr="000000"/>
                </a:solidFill>
                <a:latin typeface="+mn-ea"/>
              </a:rPr>
              <a:t>獲得実績</a:t>
            </a:r>
          </a:p>
        </p:txBody>
      </p:sp>
      <p:sp>
        <p:nvSpPr>
          <p:cNvPr id="1841" name="四角形: 角を丸くする 129"/>
          <p:cNvSpPr/>
          <p:nvPr/>
        </p:nvSpPr>
        <p:spPr>
          <a:xfrm>
            <a:off x="7495279" y="2875368"/>
            <a:ext cx="1848385" cy="147819"/>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新規採用人数</a:t>
            </a:r>
          </a:p>
        </p:txBody>
      </p:sp>
      <p:sp>
        <p:nvSpPr>
          <p:cNvPr id="1842" name="正方形/長方形 254"/>
          <p:cNvSpPr/>
          <p:nvPr/>
        </p:nvSpPr>
        <p:spPr>
          <a:xfrm>
            <a:off x="7429075" y="3122693"/>
            <a:ext cx="2006632" cy="553371"/>
          </a:xfrm>
          <a:prstGeom prst="roundRect">
            <a:avLst>
              <a:gd name="adj" fmla="val 341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900" b="1">
                <a:solidFill>
                  <a:sysClr val="windowText" lastClr="000000"/>
                </a:solidFill>
                <a:latin typeface="+mn-ea"/>
              </a:rPr>
              <a:t>勤続実績</a:t>
            </a:r>
          </a:p>
        </p:txBody>
      </p:sp>
      <p:sp>
        <p:nvSpPr>
          <p:cNvPr id="1843" name="四角形: 角を丸くする 131"/>
          <p:cNvSpPr/>
          <p:nvPr/>
        </p:nvSpPr>
        <p:spPr>
          <a:xfrm>
            <a:off x="7495279" y="3319489"/>
            <a:ext cx="1848385" cy="133819"/>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離職率</a:t>
            </a:r>
          </a:p>
        </p:txBody>
      </p:sp>
      <p:sp>
        <p:nvSpPr>
          <p:cNvPr id="1844" name="四角形: 角を丸くする 132"/>
          <p:cNvSpPr/>
          <p:nvPr/>
        </p:nvSpPr>
        <p:spPr>
          <a:xfrm>
            <a:off x="7495279" y="3503018"/>
            <a:ext cx="1848385" cy="133819"/>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平均勤続年数</a:t>
            </a:r>
          </a:p>
        </p:txBody>
      </p:sp>
      <p:sp>
        <p:nvSpPr>
          <p:cNvPr id="1845" name="正方形/長方形 133"/>
          <p:cNvSpPr/>
          <p:nvPr/>
        </p:nvSpPr>
        <p:spPr>
          <a:xfrm>
            <a:off x="9601369" y="3583067"/>
            <a:ext cx="2211589" cy="3054266"/>
          </a:xfrm>
          <a:prstGeom prst="rect">
            <a:avLst/>
          </a:prstGeom>
          <a:noFill/>
          <a:ln w="127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a:solidFill>
                <a:schemeClr val="bg1"/>
              </a:solidFill>
              <a:latin typeface="+mn-ea"/>
            </a:endParaRPr>
          </a:p>
        </p:txBody>
      </p:sp>
      <p:sp>
        <p:nvSpPr>
          <p:cNvPr id="1846" name="フローチャート: 端子 477"/>
          <p:cNvSpPr/>
          <p:nvPr/>
        </p:nvSpPr>
        <p:spPr>
          <a:xfrm>
            <a:off x="9698358" y="3461624"/>
            <a:ext cx="2054184" cy="253972"/>
          </a:xfrm>
          <a:prstGeom prst="roundRect">
            <a:avLst>
              <a:gd name="adj" fmla="val 50000"/>
            </a:avLst>
          </a:prstGeom>
          <a:solidFill>
            <a:srgbClr val="992F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1100" b="1">
                <a:solidFill>
                  <a:schemeClr val="bg1"/>
                </a:solidFill>
                <a:latin typeface="+mn-ea"/>
              </a:rPr>
              <a:t>　安全衛生・コンプライアンス</a:t>
            </a:r>
          </a:p>
        </p:txBody>
      </p:sp>
      <p:sp>
        <p:nvSpPr>
          <p:cNvPr id="1847" name="楕円 135"/>
          <p:cNvSpPr/>
          <p:nvPr/>
        </p:nvSpPr>
        <p:spPr>
          <a:xfrm>
            <a:off x="9735728" y="3485556"/>
            <a:ext cx="180000" cy="180000"/>
          </a:xfrm>
          <a:prstGeom prst="ellipse">
            <a:avLst/>
          </a:prstGeom>
          <a:solidFill>
            <a:schemeClr val="bg1"/>
          </a:solidFill>
          <a:ln w="12700" cap="flat" cmpd="sng" algn="ctr">
            <a:solidFill>
              <a:schemeClr val="bg1"/>
            </a:solidFill>
            <a:prstDash val="solid"/>
            <a:miter lim="800000"/>
          </a:ln>
          <a:effectLst/>
        </p:spPr>
        <p:txBody>
          <a:bodyPr t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a:ln>
                  <a:noFill/>
                </a:ln>
                <a:effectLst/>
                <a:uLnTx/>
                <a:uFillTx/>
                <a:latin typeface="+mn-ea"/>
                <a:cs typeface="+mn-cs"/>
              </a:rPr>
              <a:t>6</a:t>
            </a:r>
            <a:endParaRPr kumimoji="0" lang="ja-JP" altLang="en-US" sz="1200" b="1" i="0" u="none" strike="noStrike" kern="0" cap="none" spc="0" normalizeH="0" baseline="0" noProof="0">
              <a:ln>
                <a:noFill/>
              </a:ln>
              <a:effectLst/>
              <a:uLnTx/>
              <a:uFillTx/>
              <a:latin typeface="+mn-ea"/>
              <a:cs typeface="+mn-cs"/>
            </a:endParaRPr>
          </a:p>
        </p:txBody>
      </p:sp>
      <p:sp>
        <p:nvSpPr>
          <p:cNvPr id="1848" name="四角形: 角を丸くする 136"/>
          <p:cNvSpPr/>
          <p:nvPr/>
        </p:nvSpPr>
        <p:spPr>
          <a:xfrm>
            <a:off x="9642851" y="3727504"/>
            <a:ext cx="2126325" cy="1438935"/>
          </a:xfrm>
          <a:prstGeom prst="roundRect">
            <a:avLst>
              <a:gd name="adj" fmla="val 2852"/>
            </a:avLst>
          </a:prstGeom>
          <a:solidFill>
            <a:srgbClr val="FF899B"/>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lang="ja-JP" altLang="en-US" sz="1000" b="1">
                <a:solidFill>
                  <a:sysClr val="windowText" lastClr="000000"/>
                </a:solidFill>
                <a:latin typeface="+mn-ea"/>
              </a:rPr>
              <a:t>安全衛生</a:t>
            </a:r>
            <a:endParaRPr kumimoji="1" lang="ja-JP" altLang="en-US" sz="1000" b="1">
              <a:solidFill>
                <a:sysClr val="windowText" lastClr="000000"/>
              </a:solidFill>
              <a:latin typeface="+mn-ea"/>
            </a:endParaRPr>
          </a:p>
        </p:txBody>
      </p:sp>
      <p:sp>
        <p:nvSpPr>
          <p:cNvPr id="1849" name="正方形/長方形 254"/>
          <p:cNvSpPr/>
          <p:nvPr/>
        </p:nvSpPr>
        <p:spPr>
          <a:xfrm>
            <a:off x="9696541" y="3900119"/>
            <a:ext cx="2006632" cy="353764"/>
          </a:xfrm>
          <a:prstGeom prst="roundRect">
            <a:avLst>
              <a:gd name="adj" fmla="val 551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lang="ja-JP" altLang="en-US" sz="900" b="1">
                <a:solidFill>
                  <a:sysClr val="windowText" lastClr="000000"/>
                </a:solidFill>
                <a:latin typeface="+mn-ea"/>
              </a:rPr>
              <a:t>対策</a:t>
            </a:r>
            <a:endParaRPr kumimoji="1" lang="ja-JP" altLang="en-US" sz="900" b="1">
              <a:solidFill>
                <a:sysClr val="windowText" lastClr="000000"/>
              </a:solidFill>
              <a:latin typeface="+mn-ea"/>
            </a:endParaRPr>
          </a:p>
        </p:txBody>
      </p:sp>
      <p:sp>
        <p:nvSpPr>
          <p:cNvPr id="1850" name="四角形: 角を丸くする 138"/>
          <p:cNvSpPr/>
          <p:nvPr/>
        </p:nvSpPr>
        <p:spPr>
          <a:xfrm>
            <a:off x="9762746" y="4091077"/>
            <a:ext cx="1848385" cy="134222"/>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健康・安全研修の総出席者数</a:t>
            </a:r>
          </a:p>
        </p:txBody>
      </p:sp>
      <p:sp>
        <p:nvSpPr>
          <p:cNvPr id="1851" name="正方形/長方形 254"/>
          <p:cNvSpPr/>
          <p:nvPr/>
        </p:nvSpPr>
        <p:spPr>
          <a:xfrm>
            <a:off x="9696541" y="4296413"/>
            <a:ext cx="2006632" cy="502935"/>
          </a:xfrm>
          <a:prstGeom prst="roundRect">
            <a:avLst>
              <a:gd name="adj" fmla="val 554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900" b="1">
                <a:solidFill>
                  <a:sysClr val="windowText" lastClr="000000"/>
                </a:solidFill>
                <a:latin typeface="+mn-ea"/>
              </a:rPr>
              <a:t>実績</a:t>
            </a:r>
          </a:p>
        </p:txBody>
      </p:sp>
      <p:sp>
        <p:nvSpPr>
          <p:cNvPr id="1852" name="四角形: 角を丸くする 140"/>
          <p:cNvSpPr/>
          <p:nvPr/>
        </p:nvSpPr>
        <p:spPr>
          <a:xfrm>
            <a:off x="9762746" y="4488855"/>
            <a:ext cx="1848385" cy="122165"/>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労災認定された件数</a:t>
            </a:r>
            <a:r>
              <a:rPr lang="en-US" altLang="ja-JP" sz="900" b="1" dirty="0">
                <a:solidFill>
                  <a:schemeClr val="bg1"/>
                </a:solidFill>
                <a:effectLst>
                  <a:outerShdw blurRad="38100" dist="38100" dir="2700000" algn="tl">
                    <a:srgbClr val="000000">
                      <a:alpha val="43137"/>
                    </a:srgbClr>
                  </a:outerShdw>
                </a:effectLst>
                <a:latin typeface="+mn-ea"/>
              </a:rPr>
              <a:t>/</a:t>
            </a:r>
            <a:r>
              <a:rPr lang="ja-JP" altLang="en-US" sz="900" b="1" dirty="0">
                <a:solidFill>
                  <a:schemeClr val="bg1"/>
                </a:solidFill>
                <a:effectLst>
                  <a:outerShdw blurRad="38100" dist="38100" dir="2700000" algn="tl">
                    <a:srgbClr val="000000">
                      <a:alpha val="43137"/>
                    </a:srgbClr>
                  </a:outerShdw>
                </a:effectLst>
                <a:latin typeface="+mn-ea"/>
              </a:rPr>
              <a:t>発生率</a:t>
            </a:r>
          </a:p>
        </p:txBody>
      </p:sp>
      <p:sp>
        <p:nvSpPr>
          <p:cNvPr id="1853" name="四角形: 角を丸くする 141"/>
          <p:cNvSpPr/>
          <p:nvPr/>
        </p:nvSpPr>
        <p:spPr>
          <a:xfrm>
            <a:off x="9762746" y="4639742"/>
            <a:ext cx="1848385" cy="122166"/>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dirty="0">
                <a:solidFill>
                  <a:schemeClr val="bg1"/>
                </a:solidFill>
                <a:effectLst>
                  <a:outerShdw blurRad="38100" dist="38100" dir="2700000" algn="tl">
                    <a:srgbClr val="000000">
                      <a:alpha val="43137"/>
                    </a:srgbClr>
                  </a:outerShdw>
                </a:effectLst>
                <a:latin typeface="+mn-ea"/>
              </a:rPr>
              <a:t>労災認定された死亡者数</a:t>
            </a:r>
            <a:r>
              <a:rPr lang="en-US" altLang="ja-JP" sz="900" b="1" dirty="0">
                <a:solidFill>
                  <a:schemeClr val="bg1"/>
                </a:solidFill>
                <a:effectLst>
                  <a:outerShdw blurRad="38100" dist="38100" dir="2700000" algn="tl">
                    <a:srgbClr val="000000">
                      <a:alpha val="43137"/>
                    </a:srgbClr>
                  </a:outerShdw>
                </a:effectLst>
                <a:latin typeface="+mn-ea"/>
              </a:rPr>
              <a:t>/</a:t>
            </a:r>
            <a:r>
              <a:rPr lang="ja-JP" altLang="en-US" sz="900" b="1" dirty="0">
                <a:solidFill>
                  <a:schemeClr val="bg1"/>
                </a:solidFill>
                <a:effectLst>
                  <a:outerShdw blurRad="38100" dist="38100" dir="2700000" algn="tl">
                    <a:srgbClr val="000000">
                      <a:alpha val="43137"/>
                    </a:srgbClr>
                  </a:outerShdw>
                </a:effectLst>
                <a:latin typeface="+mn-ea"/>
              </a:rPr>
              <a:t>死亡率</a:t>
            </a:r>
          </a:p>
        </p:txBody>
      </p:sp>
      <p:sp>
        <p:nvSpPr>
          <p:cNvPr id="1854" name="正方形/長方形 254"/>
          <p:cNvSpPr/>
          <p:nvPr/>
        </p:nvSpPr>
        <p:spPr>
          <a:xfrm>
            <a:off x="9696541" y="4829901"/>
            <a:ext cx="2006632" cy="307746"/>
          </a:xfrm>
          <a:prstGeom prst="roundRect">
            <a:avLst>
              <a:gd name="adj" fmla="val 1057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lang="ja-JP" altLang="en-US" sz="900" b="1">
                <a:solidFill>
                  <a:sysClr val="windowText" lastClr="000000"/>
                </a:solidFill>
                <a:latin typeface="+mn-ea"/>
              </a:rPr>
              <a:t>満足度</a:t>
            </a:r>
            <a:endParaRPr kumimoji="1" lang="ja-JP" altLang="en-US" sz="900" b="1">
              <a:solidFill>
                <a:sysClr val="windowText" lastClr="000000"/>
              </a:solidFill>
              <a:latin typeface="+mn-ea"/>
            </a:endParaRPr>
          </a:p>
        </p:txBody>
      </p:sp>
      <p:sp>
        <p:nvSpPr>
          <p:cNvPr id="1855" name="四角形: 角を丸くする 143"/>
          <p:cNvSpPr/>
          <p:nvPr/>
        </p:nvSpPr>
        <p:spPr>
          <a:xfrm>
            <a:off x="9762746" y="5006865"/>
            <a:ext cx="1848385" cy="111060"/>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altLang="ja-JP" sz="900" b="1">
                <a:solidFill>
                  <a:schemeClr val="bg1"/>
                </a:solidFill>
                <a:effectLst>
                  <a:outerShdw blurRad="38100" dist="38100" dir="2700000" algn="tl">
                    <a:srgbClr val="000000">
                      <a:alpha val="43137"/>
                    </a:srgbClr>
                  </a:outerShdw>
                </a:effectLst>
                <a:latin typeface="+mn-ea"/>
              </a:rPr>
              <a:t>ES(</a:t>
            </a:r>
            <a:r>
              <a:rPr lang="ja-JP" altLang="en-US" sz="900" b="1">
                <a:solidFill>
                  <a:schemeClr val="bg1"/>
                </a:solidFill>
                <a:effectLst>
                  <a:outerShdw blurRad="38100" dist="38100" dir="2700000" algn="tl">
                    <a:srgbClr val="000000">
                      <a:alpha val="43137"/>
                    </a:srgbClr>
                  </a:outerShdw>
                </a:effectLst>
                <a:latin typeface="+mn-ea"/>
              </a:rPr>
              <a:t>安全衛生</a:t>
            </a:r>
            <a:r>
              <a:rPr lang="en-US" altLang="ja-JP" sz="900" b="1">
                <a:solidFill>
                  <a:schemeClr val="bg1"/>
                </a:solidFill>
                <a:effectLst>
                  <a:outerShdw blurRad="38100" dist="38100" dir="2700000" algn="tl">
                    <a:srgbClr val="000000">
                      <a:alpha val="43137"/>
                    </a:srgbClr>
                  </a:outerShdw>
                </a:effectLst>
                <a:latin typeface="+mn-ea"/>
              </a:rPr>
              <a:t>)</a:t>
            </a:r>
            <a:endParaRPr lang="ja-JP" altLang="en-US" sz="900" b="1">
              <a:solidFill>
                <a:schemeClr val="bg1"/>
              </a:solidFill>
              <a:effectLst>
                <a:outerShdw blurRad="38100" dist="38100" dir="2700000" algn="tl">
                  <a:srgbClr val="000000">
                    <a:alpha val="43137"/>
                  </a:srgbClr>
                </a:outerShdw>
              </a:effectLst>
              <a:latin typeface="+mn-ea"/>
            </a:endParaRPr>
          </a:p>
        </p:txBody>
      </p:sp>
      <p:sp>
        <p:nvSpPr>
          <p:cNvPr id="1856" name="四角形: 角を丸くする 144"/>
          <p:cNvSpPr/>
          <p:nvPr/>
        </p:nvSpPr>
        <p:spPr>
          <a:xfrm>
            <a:off x="9642851" y="5197396"/>
            <a:ext cx="2126325" cy="1401503"/>
          </a:xfrm>
          <a:prstGeom prst="roundRect">
            <a:avLst>
              <a:gd name="adj" fmla="val 3838"/>
            </a:avLst>
          </a:prstGeom>
          <a:solidFill>
            <a:srgbClr val="FF899B"/>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1000" b="1">
                <a:solidFill>
                  <a:sysClr val="windowText" lastClr="000000"/>
                </a:solidFill>
                <a:latin typeface="+mn-ea"/>
              </a:rPr>
              <a:t>コンプライアンス</a:t>
            </a:r>
          </a:p>
        </p:txBody>
      </p:sp>
      <p:sp>
        <p:nvSpPr>
          <p:cNvPr id="1857" name="正方形/長方形 254"/>
          <p:cNvSpPr/>
          <p:nvPr/>
        </p:nvSpPr>
        <p:spPr>
          <a:xfrm>
            <a:off x="9696541" y="5411054"/>
            <a:ext cx="2006632" cy="329484"/>
          </a:xfrm>
          <a:prstGeom prst="roundRect">
            <a:avLst>
              <a:gd name="adj" fmla="val 870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lang="ja-JP" altLang="en-US" sz="900" b="1">
                <a:solidFill>
                  <a:sysClr val="windowText" lastClr="000000"/>
                </a:solidFill>
                <a:latin typeface="+mn-ea"/>
              </a:rPr>
              <a:t>対策</a:t>
            </a:r>
            <a:endParaRPr kumimoji="1" lang="ja-JP" altLang="en-US" sz="900" b="1">
              <a:solidFill>
                <a:sysClr val="windowText" lastClr="000000"/>
              </a:solidFill>
              <a:latin typeface="+mn-ea"/>
            </a:endParaRPr>
          </a:p>
        </p:txBody>
      </p:sp>
      <p:sp>
        <p:nvSpPr>
          <p:cNvPr id="1858" name="四角形: 角を丸くする 146"/>
          <p:cNvSpPr/>
          <p:nvPr/>
        </p:nvSpPr>
        <p:spPr>
          <a:xfrm>
            <a:off x="9762746" y="5575539"/>
            <a:ext cx="1848385" cy="134899"/>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8000" rIns="0" bIns="18000" rtlCol="0" anchor="ctr"/>
          <a:lstStyle/>
          <a:p>
            <a:pPr algn="ctr"/>
            <a:r>
              <a:rPr lang="ja-JP" altLang="en-US" sz="800" b="1">
                <a:solidFill>
                  <a:schemeClr val="bg1"/>
                </a:solidFill>
                <a:effectLst>
                  <a:outerShdw blurRad="38100" dist="38100" dir="2700000" algn="tl">
                    <a:srgbClr val="000000">
                      <a:alpha val="43137"/>
                    </a:srgbClr>
                  </a:outerShdw>
                </a:effectLst>
                <a:latin typeface="+mn-ea"/>
              </a:rPr>
              <a:t>倫理・コンプライアンス研修の総出席者数</a:t>
            </a:r>
          </a:p>
        </p:txBody>
      </p:sp>
      <p:sp>
        <p:nvSpPr>
          <p:cNvPr id="1859" name="正方形/長方形 254"/>
          <p:cNvSpPr/>
          <p:nvPr/>
        </p:nvSpPr>
        <p:spPr>
          <a:xfrm>
            <a:off x="9696541" y="5759521"/>
            <a:ext cx="2006632" cy="450431"/>
          </a:xfrm>
          <a:prstGeom prst="roundRect">
            <a:avLst>
              <a:gd name="adj" fmla="val 20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900" b="1">
                <a:solidFill>
                  <a:sysClr val="windowText" lastClr="000000"/>
                </a:solidFill>
                <a:latin typeface="+mn-ea"/>
              </a:rPr>
              <a:t>実績</a:t>
            </a:r>
          </a:p>
        </p:txBody>
      </p:sp>
      <p:sp>
        <p:nvSpPr>
          <p:cNvPr id="1860" name="四角形: 角を丸くする 148"/>
          <p:cNvSpPr/>
          <p:nvPr/>
        </p:nvSpPr>
        <p:spPr>
          <a:xfrm>
            <a:off x="9762746" y="5921270"/>
            <a:ext cx="1848385" cy="122166"/>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第三者に解決を委ねられた係争</a:t>
            </a:r>
          </a:p>
        </p:txBody>
      </p:sp>
      <p:sp>
        <p:nvSpPr>
          <p:cNvPr id="1861" name="四角形: 角を丸くする 149"/>
          <p:cNvSpPr/>
          <p:nvPr/>
        </p:nvSpPr>
        <p:spPr>
          <a:xfrm>
            <a:off x="9762746" y="6072156"/>
            <a:ext cx="1848385" cy="122166"/>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ja-JP" altLang="en-US" sz="900" b="1">
                <a:solidFill>
                  <a:schemeClr val="bg1"/>
                </a:solidFill>
                <a:effectLst>
                  <a:outerShdw blurRad="38100" dist="38100" dir="2700000" algn="tl">
                    <a:srgbClr val="000000">
                      <a:alpha val="43137"/>
                    </a:srgbClr>
                  </a:outerShdw>
                </a:effectLst>
                <a:latin typeface="+mn-ea"/>
              </a:rPr>
              <a:t>懲戒処分の種類と件数</a:t>
            </a:r>
          </a:p>
        </p:txBody>
      </p:sp>
      <p:sp>
        <p:nvSpPr>
          <p:cNvPr id="1862" name="正方形/長方形 254"/>
          <p:cNvSpPr/>
          <p:nvPr/>
        </p:nvSpPr>
        <p:spPr>
          <a:xfrm>
            <a:off x="9696541" y="6240506"/>
            <a:ext cx="2006632" cy="307746"/>
          </a:xfrm>
          <a:prstGeom prst="roundRect">
            <a:avLst>
              <a:gd name="adj" fmla="val 20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t"/>
          <a:lstStyle/>
          <a:p>
            <a:r>
              <a:rPr kumimoji="1" lang="ja-JP" altLang="en-US" sz="900" b="1">
                <a:solidFill>
                  <a:sysClr val="windowText" lastClr="000000"/>
                </a:solidFill>
                <a:latin typeface="+mn-ea"/>
              </a:rPr>
              <a:t>満足度</a:t>
            </a:r>
          </a:p>
        </p:txBody>
      </p:sp>
      <p:sp>
        <p:nvSpPr>
          <p:cNvPr id="1863" name="四角形: 角を丸くする 151"/>
          <p:cNvSpPr/>
          <p:nvPr/>
        </p:nvSpPr>
        <p:spPr>
          <a:xfrm>
            <a:off x="9762746" y="6403194"/>
            <a:ext cx="1848385" cy="122166"/>
          </a:xfrm>
          <a:prstGeom prst="round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altLang="ja-JP" sz="900" b="1">
                <a:solidFill>
                  <a:schemeClr val="bg1"/>
                </a:solidFill>
                <a:effectLst>
                  <a:outerShdw blurRad="38100" dist="38100" dir="2700000" algn="tl">
                    <a:srgbClr val="000000">
                      <a:alpha val="43137"/>
                    </a:srgbClr>
                  </a:outerShdw>
                </a:effectLst>
                <a:latin typeface="+mn-ea"/>
              </a:rPr>
              <a:t>ES(</a:t>
            </a:r>
            <a:r>
              <a:rPr lang="ja-JP" altLang="en-US" sz="900" b="1">
                <a:solidFill>
                  <a:schemeClr val="bg1"/>
                </a:solidFill>
                <a:effectLst>
                  <a:outerShdw blurRad="38100" dist="38100" dir="2700000" algn="tl">
                    <a:srgbClr val="000000">
                      <a:alpha val="43137"/>
                    </a:srgbClr>
                  </a:outerShdw>
                </a:effectLst>
                <a:latin typeface="+mn-ea"/>
              </a:rPr>
              <a:t>コンプライアンス</a:t>
            </a:r>
            <a:r>
              <a:rPr lang="en-US" altLang="ja-JP" sz="900" b="1">
                <a:solidFill>
                  <a:schemeClr val="bg1"/>
                </a:solidFill>
                <a:effectLst>
                  <a:outerShdw blurRad="38100" dist="38100" dir="2700000" algn="tl">
                    <a:srgbClr val="000000">
                      <a:alpha val="43137"/>
                    </a:srgbClr>
                  </a:outerShdw>
                </a:effectLst>
                <a:latin typeface="+mn-ea"/>
              </a:rPr>
              <a:t>)</a:t>
            </a:r>
            <a:endParaRPr lang="ja-JP" altLang="en-US" sz="900" b="1">
              <a:solidFill>
                <a:schemeClr val="bg1"/>
              </a:solidFill>
              <a:effectLst>
                <a:outerShdw blurRad="38100" dist="38100" dir="2700000" algn="tl">
                  <a:srgbClr val="000000">
                    <a:alpha val="43137"/>
                  </a:srgbClr>
                </a:outerShdw>
              </a:effectLst>
              <a:latin typeface="+mn-ea"/>
            </a:endParaRPr>
          </a:p>
        </p:txBody>
      </p:sp>
      <p:sp>
        <p:nvSpPr>
          <p:cNvPr id="1864" name="テキスト ボックス 152"/>
          <p:cNvSpPr txBox="1"/>
          <p:nvPr/>
        </p:nvSpPr>
        <p:spPr>
          <a:xfrm>
            <a:off x="176211" y="886457"/>
            <a:ext cx="2644472"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000" i="0" u="none" strike="noStrike" kern="1200" cap="none" spc="0" normalizeH="0" baseline="0" noProof="0">
                <a:ln>
                  <a:noFill/>
                </a:ln>
                <a:solidFill>
                  <a:srgbClr val="2E2E38"/>
                </a:solidFill>
                <a:effectLst/>
                <a:uLnTx/>
                <a:uFillTx/>
                <a:latin typeface="+mn-ea"/>
                <a:cs typeface="+mn-cs"/>
              </a:rPr>
              <a:t>人的資本経営</a:t>
            </a:r>
            <a:r>
              <a:rPr kumimoji="1" lang="ja-JP" altLang="en-US" sz="1000" i="0" u="none" strike="noStrike" kern="1200" cap="none" spc="0" normalizeH="0" baseline="0" noProof="0">
                <a:ln>
                  <a:noFill/>
                </a:ln>
                <a:solidFill>
                  <a:srgbClr val="2E2E38"/>
                </a:solidFill>
                <a:effectLst/>
                <a:uLnTx/>
                <a:uFillTx/>
                <a:latin typeface="+mn-ea"/>
                <a:cs typeface="+mn-cs"/>
              </a:rPr>
              <a:t>推進で</a:t>
            </a:r>
            <a:r>
              <a:rPr kumimoji="1" lang="ja-JP" altLang="ja-JP" sz="1000" i="0" u="none" strike="noStrike" kern="1200" cap="none" spc="0" normalizeH="0" baseline="0" noProof="0">
                <a:ln>
                  <a:noFill/>
                </a:ln>
                <a:solidFill>
                  <a:srgbClr val="2E2E38"/>
                </a:solidFill>
                <a:effectLst/>
                <a:uLnTx/>
                <a:uFillTx/>
                <a:latin typeface="+mn-ea"/>
                <a:cs typeface="+mn-cs"/>
              </a:rPr>
              <a:t>生産性が向上したか？</a:t>
            </a:r>
            <a:endParaRPr kumimoji="1" lang="ja-JP" altLang="ja-JP" sz="1000" i="0" u="none" strike="noStrike" kern="1200" cap="none" spc="0" normalizeH="0" baseline="0" noProof="0">
              <a:ln>
                <a:noFill/>
              </a:ln>
              <a:solidFill>
                <a:prstClr val="white"/>
              </a:solidFill>
              <a:effectLst/>
              <a:uLnTx/>
              <a:uFillTx/>
              <a:latin typeface="+mn-ea"/>
              <a:cs typeface="+mn-cs"/>
            </a:endParaRPr>
          </a:p>
        </p:txBody>
      </p:sp>
      <p:sp>
        <p:nvSpPr>
          <p:cNvPr id="1865" name="テキスト ボックス 153"/>
          <p:cNvSpPr txBox="1"/>
          <p:nvPr/>
        </p:nvSpPr>
        <p:spPr>
          <a:xfrm>
            <a:off x="2763604" y="896570"/>
            <a:ext cx="2418057" cy="253916"/>
          </a:xfrm>
          <a:prstGeom prst="rect">
            <a:avLst/>
          </a:prstGeom>
          <a:noFill/>
        </p:spPr>
        <p:txBody>
          <a:bodyPr wrap="square">
            <a:spAutoFit/>
          </a:bodyPr>
          <a:lstStyle/>
          <a:p>
            <a:pPr algn="ctr"/>
            <a:r>
              <a:rPr kumimoji="1" lang="ja-JP" altLang="en-US" sz="1000">
                <a:solidFill>
                  <a:schemeClr val="tx1"/>
                </a:solidFill>
                <a:latin typeface="+mn-ea"/>
              </a:rPr>
              <a:t>人的資本</a:t>
            </a:r>
            <a:r>
              <a:rPr lang="ja-JP" altLang="en-US" sz="1000">
                <a:solidFill>
                  <a:schemeClr val="tx1"/>
                </a:solidFill>
                <a:latin typeface="+mn-ea"/>
              </a:rPr>
              <a:t>をどれだけ投下したか？</a:t>
            </a:r>
            <a:endParaRPr kumimoji="1" lang="ja-JP" altLang="en-US" sz="1000">
              <a:solidFill>
                <a:schemeClr val="tx1"/>
              </a:solidFill>
              <a:latin typeface="+mn-ea"/>
            </a:endParaRPr>
          </a:p>
        </p:txBody>
      </p:sp>
      <p:sp>
        <p:nvSpPr>
          <p:cNvPr id="1866" name="テキスト ボックス 154"/>
          <p:cNvSpPr txBox="1"/>
          <p:nvPr/>
        </p:nvSpPr>
        <p:spPr>
          <a:xfrm>
            <a:off x="6710920" y="896570"/>
            <a:ext cx="3540277" cy="253916"/>
          </a:xfrm>
          <a:prstGeom prst="rect">
            <a:avLst/>
          </a:prstGeom>
          <a:noFill/>
        </p:spPr>
        <p:txBody>
          <a:bodyPr wrap="square">
            <a:spAutoFit/>
          </a:bodyPr>
          <a:lstStyle>
            <a:defPPr>
              <a:defRPr lang="ja-JP"/>
            </a:defPPr>
            <a:lvl1pPr algn="ctr">
              <a:defRPr sz="1050">
                <a:latin typeface="Meiryo UI" panose="020B0604030504040204" pitchFamily="50" charset="-128"/>
                <a:ea typeface="Meiryo UI" panose="020B0604030504040204" pitchFamily="50" charset="-128"/>
              </a:defRPr>
            </a:lvl1pPr>
          </a:lstStyle>
          <a:p>
            <a:r>
              <a:rPr lang="ja-JP" altLang="en-US" sz="1000">
                <a:latin typeface="+mn-ea"/>
                <a:ea typeface="+mn-ea"/>
              </a:rPr>
              <a:t>人的資本のパフォーマンスを引き出しているか？</a:t>
            </a:r>
          </a:p>
        </p:txBody>
      </p:sp>
      <p:sp>
        <p:nvSpPr>
          <p:cNvPr id="1867" name="正方形/長方形 266"/>
          <p:cNvSpPr/>
          <p:nvPr/>
        </p:nvSpPr>
        <p:spPr>
          <a:xfrm>
            <a:off x="10713360" y="216455"/>
            <a:ext cx="1122242" cy="303812"/>
          </a:xfrm>
          <a:prstGeom prst="roundRect">
            <a:avLst/>
          </a:prstGeom>
          <a:solidFill>
            <a:srgbClr val="2E2E38"/>
          </a:solidFill>
          <a:ln>
            <a:solidFill>
              <a:srgbClr val="2E2E38"/>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a:solidFill>
                  <a:schemeClr val="bg1"/>
                </a:solidFill>
                <a:effectLst>
                  <a:outerShdw blurRad="38100" dist="38100" dir="2700000" algn="tl">
                    <a:srgbClr val="000000">
                      <a:alpha val="43137"/>
                    </a:srgbClr>
                  </a:outerShdw>
                </a:effectLst>
                <a:latin typeface="+mn-ea"/>
              </a:rPr>
              <a:t>開示指標</a:t>
            </a:r>
          </a:p>
        </p:txBody>
      </p:sp>
      <p:sp>
        <p:nvSpPr>
          <p:cNvPr id="2" name="正方形/長方形 1">
            <a:extLst>
              <a:ext uri="{FF2B5EF4-FFF2-40B4-BE49-F238E27FC236}">
                <a16:creationId xmlns:a16="http://schemas.microsoft.com/office/drawing/2014/main" id="{33BC865F-38BD-5FD7-26D4-C35C14BEF3E3}"/>
              </a:ext>
            </a:extLst>
          </p:cNvPr>
          <p:cNvSpPr/>
          <p:nvPr/>
        </p:nvSpPr>
        <p:spPr>
          <a:xfrm>
            <a:off x="697620" y="6951998"/>
            <a:ext cx="3189600" cy="71372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開示指標の表現方法を</a:t>
            </a:r>
            <a:endParaRPr lang="en-US" altLang="ja-JP" dirty="0">
              <a:solidFill>
                <a:schemeClr val="tx1"/>
              </a:solidFill>
            </a:endParaRPr>
          </a:p>
          <a:p>
            <a:pPr algn="ctr"/>
            <a:r>
              <a:rPr lang="ja-JP" altLang="en-US" dirty="0">
                <a:solidFill>
                  <a:schemeClr val="tx1"/>
                </a:solidFill>
              </a:rPr>
              <a:t>修正しました</a:t>
            </a:r>
          </a:p>
        </p:txBody>
      </p:sp>
      <p:sp>
        <p:nvSpPr>
          <p:cNvPr id="3" name="正方形/長方形 2">
            <a:extLst>
              <a:ext uri="{FF2B5EF4-FFF2-40B4-BE49-F238E27FC236}">
                <a16:creationId xmlns:a16="http://schemas.microsoft.com/office/drawing/2014/main" id="{75EBA801-694B-F820-EDBA-5E6B22839004}"/>
              </a:ext>
            </a:extLst>
          </p:cNvPr>
          <p:cNvSpPr/>
          <p:nvPr/>
        </p:nvSpPr>
        <p:spPr>
          <a:xfrm>
            <a:off x="4239475" y="6951998"/>
            <a:ext cx="3189600" cy="71372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実際の開示状況に合わせて</a:t>
            </a:r>
            <a:endParaRPr lang="en-US" altLang="ja-JP" dirty="0">
              <a:solidFill>
                <a:schemeClr val="tx1"/>
              </a:solidFill>
            </a:endParaRPr>
          </a:p>
          <a:p>
            <a:pPr algn="ctr"/>
            <a:r>
              <a:rPr lang="ja-JP" altLang="en-US" dirty="0">
                <a:solidFill>
                  <a:schemeClr val="tx1"/>
                </a:solidFill>
              </a:rPr>
              <a:t>修正しました</a:t>
            </a:r>
          </a:p>
        </p:txBody>
      </p:sp>
    </p:spTree>
    <p:extLst>
      <p:ext uri="{BB962C8B-B14F-4D97-AF65-F5344CB8AC3E}">
        <p14:creationId xmlns:p14="http://schemas.microsoft.com/office/powerpoint/2010/main" val="727502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0"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871" name="タイトル 27"/>
          <p:cNvSpPr>
            <a:spLocks noGrp="1"/>
          </p:cNvSpPr>
          <p:nvPr>
            <p:ph type="title"/>
          </p:nvPr>
        </p:nvSpPr>
        <p:spPr/>
        <p:txBody>
          <a:bodyPr vert="horz">
            <a:normAutofit/>
          </a:bodyPr>
          <a:lstStyle/>
          <a:p>
            <a:r>
              <a:rPr lang="en-US" altLang="ja-JP">
                <a:latin typeface="+mn-ea"/>
                <a:ea typeface="+mn-ea"/>
              </a:rPr>
              <a:t>6</a:t>
            </a:r>
            <a:r>
              <a:rPr kumimoji="1" lang="en-US" altLang="ja-JP">
                <a:latin typeface="+mn-ea"/>
                <a:ea typeface="+mn-ea"/>
              </a:rPr>
              <a:t>. </a:t>
            </a:r>
            <a:r>
              <a:rPr kumimoji="1" lang="ja-JP" altLang="en-US">
                <a:latin typeface="+mn-ea"/>
                <a:ea typeface="+mn-ea"/>
              </a:rPr>
              <a:t>人的資本経営データ（データ集）</a:t>
            </a:r>
            <a:endParaRPr lang="ja-JP" altLang="en-US">
              <a:latin typeface="+mn-ea"/>
              <a:ea typeface="+mn-ea"/>
            </a:endParaRPr>
          </a:p>
        </p:txBody>
      </p:sp>
      <p:sp>
        <p:nvSpPr>
          <p:cNvPr id="1872" name="スライド番号プレースホルダー 28"/>
          <p:cNvSpPr>
            <a:spLocks noGrp="1"/>
          </p:cNvSpPr>
          <p:nvPr>
            <p:ph type="sldNum" sz="quarter" idx="12"/>
          </p:nvPr>
        </p:nvSpPr>
        <p:spPr/>
        <p:txBody>
          <a:bodyPr/>
          <a:lstStyle/>
          <a:p>
            <a:fld id="{273F110B-3E81-42E9-B683-BD8814B58ECE}" type="slidenum">
              <a:rPr lang="ja-JP" altLang="en-US" smtClean="0">
                <a:latin typeface="+mn-ea"/>
              </a:rPr>
              <a:pPr/>
              <a:t>24</a:t>
            </a:fld>
            <a:endParaRPr lang="ja-JP" altLang="en-US">
              <a:latin typeface="+mn-ea"/>
            </a:endParaRPr>
          </a:p>
        </p:txBody>
      </p:sp>
      <p:sp>
        <p:nvSpPr>
          <p:cNvPr id="1873" name="フローチャート: 端子 477"/>
          <p:cNvSpPr/>
          <p:nvPr/>
        </p:nvSpPr>
        <p:spPr>
          <a:xfrm>
            <a:off x="9001601" y="2229270"/>
            <a:ext cx="2239946" cy="483586"/>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安全衛生・</a:t>
            </a:r>
            <a:endParaRPr lang="en-US" altLang="ja-JP" sz="1400" b="1">
              <a:solidFill>
                <a:schemeClr val="bg1"/>
              </a:solidFill>
              <a:latin typeface="+mn-ea"/>
            </a:endParaRPr>
          </a:p>
          <a:p>
            <a:pPr algn="ctr"/>
            <a:r>
              <a:rPr lang="ja-JP" altLang="en-US" sz="1400" b="1">
                <a:solidFill>
                  <a:schemeClr val="bg1"/>
                </a:solidFill>
                <a:latin typeface="+mn-ea"/>
              </a:rPr>
              <a:t>コンプライアンス</a:t>
            </a:r>
          </a:p>
        </p:txBody>
      </p:sp>
      <p:sp>
        <p:nvSpPr>
          <p:cNvPr id="1874" name="フローチャート: 端子 477"/>
          <p:cNvSpPr/>
          <p:nvPr/>
        </p:nvSpPr>
        <p:spPr>
          <a:xfrm>
            <a:off x="4759553" y="770856"/>
            <a:ext cx="2239946" cy="483586"/>
          </a:xfrm>
          <a:prstGeom prst="roundRect">
            <a:avLst>
              <a:gd name="adj" fmla="val 50000"/>
            </a:avLst>
          </a:prstGeom>
          <a:solidFill>
            <a:srgbClr val="992F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事業成果・</a:t>
            </a:r>
            <a:endParaRPr lang="en-US" altLang="ja-JP" sz="1400" b="1">
              <a:solidFill>
                <a:schemeClr val="bg1"/>
              </a:solidFill>
              <a:latin typeface="+mn-ea"/>
            </a:endParaRPr>
          </a:p>
          <a:p>
            <a:pPr algn="ctr"/>
            <a:r>
              <a:rPr lang="ja-JP" altLang="en-US" sz="1400" b="1">
                <a:solidFill>
                  <a:schemeClr val="bg1"/>
                </a:solidFill>
                <a:latin typeface="+mn-ea"/>
              </a:rPr>
              <a:t>戦略の実現</a:t>
            </a:r>
          </a:p>
        </p:txBody>
      </p:sp>
      <p:sp>
        <p:nvSpPr>
          <p:cNvPr id="1875" name="フローチャート: 端子 477"/>
          <p:cNvSpPr/>
          <p:nvPr/>
        </p:nvSpPr>
        <p:spPr>
          <a:xfrm>
            <a:off x="4797668" y="1500062"/>
            <a:ext cx="2239946" cy="483586"/>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事業戦略に応じた</a:t>
            </a:r>
            <a:endParaRPr lang="en-US" altLang="ja-JP" sz="1400" b="1">
              <a:solidFill>
                <a:schemeClr val="bg1"/>
              </a:solidFill>
              <a:latin typeface="+mn-ea"/>
            </a:endParaRPr>
          </a:p>
          <a:p>
            <a:pPr algn="ctr"/>
            <a:r>
              <a:rPr lang="ja-JP" altLang="en-US" sz="1400" b="1">
                <a:solidFill>
                  <a:schemeClr val="bg1"/>
                </a:solidFill>
                <a:latin typeface="+mn-ea"/>
              </a:rPr>
              <a:t>ジョブ構成・要員</a:t>
            </a:r>
          </a:p>
        </p:txBody>
      </p:sp>
      <p:sp>
        <p:nvSpPr>
          <p:cNvPr id="1876" name="フローチャート: 端子 477"/>
          <p:cNvSpPr/>
          <p:nvPr/>
        </p:nvSpPr>
        <p:spPr>
          <a:xfrm>
            <a:off x="4797668" y="2229269"/>
            <a:ext cx="2239946" cy="483586"/>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人材の獲得・</a:t>
            </a:r>
            <a:endParaRPr lang="en-US" altLang="ja-JP" sz="1400" b="1">
              <a:solidFill>
                <a:schemeClr val="bg1"/>
              </a:solidFill>
              <a:latin typeface="+mn-ea"/>
            </a:endParaRPr>
          </a:p>
          <a:p>
            <a:pPr algn="ctr"/>
            <a:r>
              <a:rPr lang="ja-JP" altLang="en-US" sz="1400" b="1">
                <a:solidFill>
                  <a:schemeClr val="bg1"/>
                </a:solidFill>
                <a:latin typeface="+mn-ea"/>
              </a:rPr>
              <a:t>惹き付け</a:t>
            </a:r>
            <a:r>
              <a:rPr lang="ja-JP" altLang="en-US" sz="1100" b="1">
                <a:solidFill>
                  <a:schemeClr val="bg1"/>
                </a:solidFill>
                <a:latin typeface="+mn-ea"/>
              </a:rPr>
              <a:t>（リテンション）</a:t>
            </a:r>
            <a:endParaRPr lang="ja-JP" altLang="en-US" sz="1400" b="1">
              <a:solidFill>
                <a:schemeClr val="bg1"/>
              </a:solidFill>
              <a:latin typeface="+mn-ea"/>
            </a:endParaRPr>
          </a:p>
        </p:txBody>
      </p:sp>
      <p:sp>
        <p:nvSpPr>
          <p:cNvPr id="1877" name="フローチャート: 端子 477"/>
          <p:cNvSpPr/>
          <p:nvPr/>
        </p:nvSpPr>
        <p:spPr>
          <a:xfrm>
            <a:off x="2026777" y="1500062"/>
            <a:ext cx="2239946" cy="483586"/>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人材の成長・活躍</a:t>
            </a:r>
          </a:p>
        </p:txBody>
      </p:sp>
      <p:sp>
        <p:nvSpPr>
          <p:cNvPr id="1878" name="フローチャート: 端子 477"/>
          <p:cNvSpPr/>
          <p:nvPr/>
        </p:nvSpPr>
        <p:spPr>
          <a:xfrm>
            <a:off x="7699249" y="1500061"/>
            <a:ext cx="2239946" cy="483586"/>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人材の貢献に</a:t>
            </a:r>
            <a:endParaRPr lang="en-US" altLang="ja-JP" sz="1400" b="1">
              <a:solidFill>
                <a:schemeClr val="bg1"/>
              </a:solidFill>
              <a:latin typeface="+mn-ea"/>
            </a:endParaRPr>
          </a:p>
          <a:p>
            <a:pPr algn="ctr"/>
            <a:r>
              <a:rPr lang="ja-JP" altLang="en-US" sz="1400" b="1">
                <a:solidFill>
                  <a:schemeClr val="bg1"/>
                </a:solidFill>
                <a:latin typeface="+mn-ea"/>
              </a:rPr>
              <a:t>報いる報酬</a:t>
            </a:r>
          </a:p>
        </p:txBody>
      </p:sp>
      <p:cxnSp>
        <p:nvCxnSpPr>
          <p:cNvPr id="1879" name="コネクタ: 曲線 5"/>
          <p:cNvCxnSpPr>
            <a:cxnSpLocks/>
            <a:stCxn id="1874" idx="3"/>
            <a:endCxn id="1878" idx="0"/>
          </p:cNvCxnSpPr>
          <p:nvPr/>
        </p:nvCxnSpPr>
        <p:spPr>
          <a:xfrm>
            <a:off x="6999499" y="1012650"/>
            <a:ext cx="1819723" cy="487412"/>
          </a:xfrm>
          <a:prstGeom prst="curvedConnector2">
            <a:avLst/>
          </a:prstGeom>
          <a:noFill/>
          <a:ln w="38100" cap="flat" cmpd="sng" algn="ctr">
            <a:solidFill>
              <a:schemeClr val="bg1">
                <a:lumMod val="75000"/>
              </a:schemeClr>
            </a:solidFill>
            <a:prstDash val="solid"/>
            <a:miter lim="800000"/>
            <a:tailEnd type="triangle"/>
          </a:ln>
          <a:effectLst/>
        </p:spPr>
      </p:cxnSp>
      <p:cxnSp>
        <p:nvCxnSpPr>
          <p:cNvPr id="1880" name="コネクタ: 曲線 6"/>
          <p:cNvCxnSpPr>
            <a:cxnSpLocks/>
            <a:stCxn id="1878" idx="2"/>
            <a:endCxn id="1876" idx="3"/>
          </p:cNvCxnSpPr>
          <p:nvPr/>
        </p:nvCxnSpPr>
        <p:spPr>
          <a:xfrm rot="5400000">
            <a:off x="7684711" y="1336551"/>
            <a:ext cx="487414" cy="1781608"/>
          </a:xfrm>
          <a:prstGeom prst="curvedConnector2">
            <a:avLst/>
          </a:prstGeom>
          <a:noFill/>
          <a:ln w="38100" cap="flat" cmpd="sng" algn="ctr">
            <a:solidFill>
              <a:schemeClr val="bg1">
                <a:lumMod val="75000"/>
              </a:schemeClr>
            </a:solidFill>
            <a:prstDash val="solid"/>
            <a:miter lim="800000"/>
            <a:tailEnd type="triangle"/>
          </a:ln>
          <a:effectLst/>
        </p:spPr>
      </p:cxnSp>
      <p:cxnSp>
        <p:nvCxnSpPr>
          <p:cNvPr id="1881" name="コネクタ: 曲線 7"/>
          <p:cNvCxnSpPr>
            <a:cxnSpLocks/>
            <a:stCxn id="1876" idx="1"/>
            <a:endCxn id="1877" idx="2"/>
          </p:cNvCxnSpPr>
          <p:nvPr/>
        </p:nvCxnSpPr>
        <p:spPr>
          <a:xfrm rot="10800000">
            <a:off x="3146750" y="1983649"/>
            <a:ext cx="1650918" cy="487414"/>
          </a:xfrm>
          <a:prstGeom prst="curvedConnector2">
            <a:avLst/>
          </a:prstGeom>
          <a:noFill/>
          <a:ln w="38100" cap="flat" cmpd="sng" algn="ctr">
            <a:solidFill>
              <a:schemeClr val="bg1">
                <a:lumMod val="75000"/>
              </a:schemeClr>
            </a:solidFill>
            <a:prstDash val="solid"/>
            <a:miter lim="800000"/>
            <a:tailEnd type="triangle"/>
          </a:ln>
          <a:effectLst/>
        </p:spPr>
      </p:cxnSp>
      <p:cxnSp>
        <p:nvCxnSpPr>
          <p:cNvPr id="1882" name="コネクタ: 曲線 8"/>
          <p:cNvCxnSpPr>
            <a:cxnSpLocks/>
            <a:stCxn id="1877" idx="0"/>
            <a:endCxn id="1874" idx="1"/>
          </p:cNvCxnSpPr>
          <p:nvPr/>
        </p:nvCxnSpPr>
        <p:spPr>
          <a:xfrm rot="5400000" flipH="1" flipV="1">
            <a:off x="3709446" y="449955"/>
            <a:ext cx="487413" cy="1612803"/>
          </a:xfrm>
          <a:prstGeom prst="curvedConnector2">
            <a:avLst/>
          </a:prstGeom>
          <a:noFill/>
          <a:ln w="38100" cap="flat" cmpd="sng" algn="ctr">
            <a:solidFill>
              <a:schemeClr val="bg1">
                <a:lumMod val="75000"/>
              </a:schemeClr>
            </a:solidFill>
            <a:prstDash val="solid"/>
            <a:miter lim="800000"/>
            <a:tailEnd type="triangle"/>
          </a:ln>
          <a:effectLst/>
        </p:spPr>
      </p:cxnSp>
      <p:sp>
        <p:nvSpPr>
          <p:cNvPr id="1883" name="矢印: 右 9"/>
          <p:cNvSpPr/>
          <p:nvPr/>
        </p:nvSpPr>
        <p:spPr>
          <a:xfrm>
            <a:off x="7203222" y="1627784"/>
            <a:ext cx="330420" cy="187475"/>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1884" name="矢印: 右 12"/>
          <p:cNvSpPr/>
          <p:nvPr/>
        </p:nvSpPr>
        <p:spPr>
          <a:xfrm flipH="1">
            <a:off x="4342728" y="1627784"/>
            <a:ext cx="330420" cy="187475"/>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1885" name="矢印: 右 13"/>
          <p:cNvSpPr/>
          <p:nvPr/>
        </p:nvSpPr>
        <p:spPr>
          <a:xfrm rot="5400000">
            <a:off x="5841116" y="1225292"/>
            <a:ext cx="203946" cy="303733"/>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1886" name="矢印: 右 15"/>
          <p:cNvSpPr/>
          <p:nvPr/>
        </p:nvSpPr>
        <p:spPr>
          <a:xfrm rot="5400000">
            <a:off x="5841116" y="1948727"/>
            <a:ext cx="203946" cy="303733"/>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1887" name="楕円 32"/>
          <p:cNvSpPr/>
          <p:nvPr/>
        </p:nvSpPr>
        <p:spPr>
          <a:xfrm>
            <a:off x="4872294" y="2366930"/>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3</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1888" name="楕円 33"/>
          <p:cNvSpPr/>
          <p:nvPr/>
        </p:nvSpPr>
        <p:spPr>
          <a:xfrm>
            <a:off x="4888790" y="908517"/>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a:latin typeface="+mn-ea"/>
              </a:rPr>
              <a:t>１</a:t>
            </a:r>
            <a:endParaRPr kumimoji="0" lang="ja-JP" altLang="en-US" sz="1400" b="1" i="0" u="none" strike="noStrike" kern="0" cap="none" spc="0" normalizeH="0" baseline="0" noProof="0">
              <a:ln>
                <a:noFill/>
              </a:ln>
              <a:effectLst/>
              <a:uLnTx/>
              <a:uFillTx/>
              <a:latin typeface="+mn-ea"/>
              <a:cs typeface="+mn-cs"/>
            </a:endParaRPr>
          </a:p>
        </p:txBody>
      </p:sp>
      <p:sp>
        <p:nvSpPr>
          <p:cNvPr id="1889" name="楕円 34"/>
          <p:cNvSpPr/>
          <p:nvPr/>
        </p:nvSpPr>
        <p:spPr>
          <a:xfrm>
            <a:off x="4872294" y="1637724"/>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2</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1890" name="楕円 36"/>
          <p:cNvSpPr/>
          <p:nvPr/>
        </p:nvSpPr>
        <p:spPr>
          <a:xfrm>
            <a:off x="2147391" y="1637724"/>
            <a:ext cx="216000" cy="216000"/>
          </a:xfrm>
          <a:prstGeom prst="ellipse">
            <a:avLst/>
          </a:prstGeom>
          <a:solidFill>
            <a:schemeClr val="bg1"/>
          </a:solidFill>
          <a:ln w="12700" cap="flat" cmpd="sng" algn="ctr">
            <a:solidFill>
              <a:schemeClr val="bg1"/>
            </a:solidFill>
            <a:prstDash val="solid"/>
            <a:miter lim="800000"/>
          </a:ln>
          <a:effectLst/>
        </p:spPr>
        <p:txBody>
          <a:bodyPr t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kern="0">
                <a:solidFill>
                  <a:schemeClr val="bg1">
                    <a:lumMod val="85000"/>
                  </a:schemeClr>
                </a:solidFill>
                <a:latin typeface="+mn-ea"/>
              </a:rPr>
              <a:t>4</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1891" name="楕円 37"/>
          <p:cNvSpPr/>
          <p:nvPr/>
        </p:nvSpPr>
        <p:spPr>
          <a:xfrm>
            <a:off x="7810673" y="1637725"/>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5</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1892" name="楕円 38"/>
          <p:cNvSpPr/>
          <p:nvPr/>
        </p:nvSpPr>
        <p:spPr>
          <a:xfrm>
            <a:off x="9126844" y="2366932"/>
            <a:ext cx="216000" cy="216000"/>
          </a:xfrm>
          <a:prstGeom prst="ellipse">
            <a:avLst/>
          </a:prstGeom>
          <a:solidFill>
            <a:schemeClr val="bg1"/>
          </a:solidFill>
          <a:ln w="12700" cap="flat" cmpd="sng" algn="ctr">
            <a:solidFill>
              <a:schemeClr val="bg1"/>
            </a:solidFill>
            <a:prstDash val="solid"/>
            <a:miter lim="800000"/>
          </a:ln>
          <a:effectLst/>
        </p:spPr>
        <p:txBody>
          <a:bodyPr t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6</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graphicFrame>
        <p:nvGraphicFramePr>
          <p:cNvPr id="1893" name="Table 2"/>
          <p:cNvGraphicFramePr>
            <a:graphicFrameLocks noGrp="1"/>
          </p:cNvGraphicFramePr>
          <p:nvPr>
            <p:extLst>
              <p:ext uri="{D42A27DB-BD31-4B8C-83A1-F6EECF244321}">
                <p14:modId xmlns:p14="http://schemas.microsoft.com/office/powerpoint/2010/main" val="1167062801"/>
              </p:ext>
            </p:extLst>
          </p:nvPr>
        </p:nvGraphicFramePr>
        <p:xfrm>
          <a:off x="422560" y="2844863"/>
          <a:ext cx="11309938" cy="844720"/>
        </p:xfrm>
        <a:graphic>
          <a:graphicData uri="http://schemas.openxmlformats.org/drawingml/2006/table">
            <a:tbl>
              <a:tblPr firstRow="1" bandRow="1">
                <a:tableStyleId>{5C22544A-7EE6-4342-B048-85BDC9FD1C3A}</a:tableStyleId>
              </a:tblPr>
              <a:tblGrid>
                <a:gridCol w="376323">
                  <a:extLst>
                    <a:ext uri="{9D8B030D-6E8A-4147-A177-3AD203B41FA5}">
                      <a16:colId xmlns:a16="http://schemas.microsoft.com/office/drawing/2014/main" val="20000"/>
                    </a:ext>
                  </a:extLst>
                </a:gridCol>
                <a:gridCol w="5099221">
                  <a:extLst>
                    <a:ext uri="{9D8B030D-6E8A-4147-A177-3AD203B41FA5}">
                      <a16:colId xmlns:a16="http://schemas.microsoft.com/office/drawing/2014/main" val="20001"/>
                    </a:ext>
                  </a:extLst>
                </a:gridCol>
                <a:gridCol w="1944798">
                  <a:extLst>
                    <a:ext uri="{9D8B030D-6E8A-4147-A177-3AD203B41FA5}">
                      <a16:colId xmlns:a16="http://schemas.microsoft.com/office/drawing/2014/main" val="20002"/>
                    </a:ext>
                  </a:extLst>
                </a:gridCol>
                <a:gridCol w="1944798">
                  <a:extLst>
                    <a:ext uri="{9D8B030D-6E8A-4147-A177-3AD203B41FA5}">
                      <a16:colId xmlns:a16="http://schemas.microsoft.com/office/drawing/2014/main" val="20003"/>
                    </a:ext>
                  </a:extLst>
                </a:gridCol>
                <a:gridCol w="1944798">
                  <a:extLst>
                    <a:ext uri="{9D8B030D-6E8A-4147-A177-3AD203B41FA5}">
                      <a16:colId xmlns:a16="http://schemas.microsoft.com/office/drawing/2014/main" val="20004"/>
                    </a:ext>
                  </a:extLst>
                </a:gridCol>
              </a:tblGrid>
              <a:tr h="339953">
                <a:tc>
                  <a:txBody>
                    <a:bodyPr/>
                    <a:lstStyle/>
                    <a:p>
                      <a:endParaRPr lang="en-US" sz="1300"/>
                    </a:p>
                  </a:txBody>
                  <a:tcPr marL="110642" marR="110642" marT="37785" marB="3778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1200"/>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chemeClr val="tx1"/>
                          </a:solidFill>
                          <a:effectLst/>
                          <a:uLnTx/>
                          <a:uFillTx/>
                          <a:latin typeface="+mn-lt"/>
                        </a:rPr>
                        <a:t>2023</a:t>
                      </a:r>
                      <a:r>
                        <a:rPr kumimoji="0" lang="ja-JP" altLang="en-US" sz="1600" b="1" i="0" u="none" strike="noStrike" kern="0" cap="none" spc="0" normalizeH="0" baseline="0" noProof="0" dirty="0">
                          <a:ln>
                            <a:noFill/>
                          </a:ln>
                          <a:solidFill>
                            <a:schemeClr val="tx1"/>
                          </a:solidFill>
                          <a:effectLst/>
                          <a:uLnTx/>
                          <a:uFillTx/>
                          <a:latin typeface="+mn-lt"/>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2E2E38"/>
                          </a:solidFill>
                          <a:effectLst/>
                          <a:uLnTx/>
                          <a:uFillTx/>
                          <a:latin typeface="BIZ UDPゴシック"/>
                          <a:ea typeface="BIZ UDPゴシック"/>
                          <a:cs typeface="+mn-cs"/>
                        </a:rPr>
                        <a:t>2024</a:t>
                      </a:r>
                      <a:r>
                        <a:rPr kumimoji="0" lang="ja-JP" altLang="en-US" sz="1600" b="1" i="0" u="none" strike="noStrike" kern="0" cap="none" spc="0" normalizeH="0" baseline="0" noProof="0" dirty="0">
                          <a:ln>
                            <a:noFill/>
                          </a:ln>
                          <a:solidFill>
                            <a:srgbClr val="2E2E38"/>
                          </a:solidFill>
                          <a:effectLst/>
                          <a:uLnTx/>
                          <a:uFillTx/>
                          <a:latin typeface="BIZ UDPゴシック"/>
                          <a:ea typeface="BIZ UDPゴシック"/>
                          <a:cs typeface="+mn-cs"/>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2E2E38"/>
                          </a:solidFill>
                          <a:effectLst/>
                          <a:uLnTx/>
                          <a:uFillTx/>
                          <a:latin typeface="BIZ UDPゴシック"/>
                          <a:ea typeface="BIZ UDPゴシック"/>
                          <a:cs typeface="+mn-cs"/>
                        </a:rPr>
                        <a:t>2025</a:t>
                      </a:r>
                      <a:r>
                        <a:rPr kumimoji="0" lang="ja-JP" altLang="en-US" sz="1600" b="1" i="0" u="none" strike="noStrike" kern="0" cap="none" spc="0" normalizeH="0" baseline="0" noProof="0" dirty="0">
                          <a:ln>
                            <a:noFill/>
                          </a:ln>
                          <a:solidFill>
                            <a:srgbClr val="2E2E38"/>
                          </a:solidFill>
                          <a:effectLst/>
                          <a:uLnTx/>
                          <a:uFillTx/>
                          <a:latin typeface="BIZ UDPゴシック"/>
                          <a:ea typeface="BIZ UDPゴシック"/>
                          <a:cs typeface="+mn-cs"/>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4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700" b="0" i="0" u="none" strike="noStrike" kern="0" cap="none" spc="0" normalizeH="0" baseline="0" noProof="0">
                        <a:ln>
                          <a:noFill/>
                        </a:ln>
                        <a:effectLst/>
                        <a:uLnTx/>
                        <a:uFillTx/>
                      </a:endParaRPr>
                    </a:p>
                  </a:txBody>
                  <a:tcPr marL="110642" marR="110642"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effectLst/>
                          <a:uLnTx/>
                          <a:uFillTx/>
                        </a:rPr>
                        <a:t>従業員</a:t>
                      </a:r>
                      <a:r>
                        <a:rPr kumimoji="0" lang="en-US" altLang="ja-JP" sz="1400" b="1" i="0" u="none" strike="noStrike" kern="0" cap="none" spc="0" normalizeH="0" baseline="0" noProof="0" dirty="0">
                          <a:ln>
                            <a:noFill/>
                          </a:ln>
                          <a:effectLst/>
                          <a:uLnTx/>
                          <a:uFillTx/>
                        </a:rPr>
                        <a:t>1</a:t>
                      </a:r>
                      <a:r>
                        <a:rPr kumimoji="0" lang="ja-JP" altLang="en-US" sz="1400" b="1" i="0" u="none" strike="noStrike" kern="0" cap="none" spc="0" normalizeH="0" baseline="0" noProof="0" dirty="0">
                          <a:ln>
                            <a:noFill/>
                          </a:ln>
                          <a:effectLst/>
                          <a:uLnTx/>
                          <a:uFillTx/>
                        </a:rPr>
                        <a:t>人当たりの収益　</a:t>
                      </a:r>
                      <a:r>
                        <a:rPr kumimoji="0" lang="en-US" altLang="ja-JP" sz="1100" b="1" i="0" u="none" strike="noStrike" kern="0" cap="none" spc="0" normalizeH="0" baseline="0" noProof="0" dirty="0">
                          <a:ln>
                            <a:noFill/>
                          </a:ln>
                          <a:effectLst/>
                          <a:uLnTx/>
                          <a:uFillTx/>
                        </a:rPr>
                        <a:t>※</a:t>
                      </a:r>
                      <a:r>
                        <a:rPr kumimoji="0" lang="ja-JP" altLang="en-US" sz="1100" b="1" i="0" u="none" strike="noStrike" kern="0" cap="none" spc="0" normalizeH="0" baseline="0" noProof="0" dirty="0">
                          <a:ln>
                            <a:noFill/>
                          </a:ln>
                          <a:effectLst/>
                          <a:uLnTx/>
                          <a:uFillTx/>
                        </a:rPr>
                        <a:t>全体</a:t>
                      </a:r>
                      <a:endParaRPr kumimoji="0" lang="ja-JP" altLang="en-US" sz="1400" b="1" i="0" u="none" strike="noStrike" kern="0" cap="none" spc="0" normalizeH="0" baseline="0" noProof="0" dirty="0">
                        <a:ln>
                          <a:noFill/>
                        </a:ln>
                        <a:effectLst/>
                        <a:uLnTx/>
                        <a:uFillTx/>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latin typeface="+mn-lt"/>
                        </a:rPr>
                        <a:t>-</a:t>
                      </a:r>
                      <a:endParaRPr lang="ja-JP" altLang="en-US" sz="1200" dirty="0">
                        <a:latin typeface="+mn-lt"/>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latin typeface="+mn-lt"/>
                        </a:rPr>
                        <a:t>-</a:t>
                      </a:r>
                      <a:endParaRPr lang="en-US" sz="1200" dirty="0">
                        <a:latin typeface="+mn-lt"/>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kumimoji="1" lang="en-US" altLang="ja-JP" sz="1400" b="1" i="0" u="none" strike="noStrike" kern="1200" dirty="0">
                          <a:solidFill>
                            <a:srgbClr val="000000"/>
                          </a:solidFill>
                          <a:effectLst/>
                          <a:latin typeface="+mn-lt"/>
                          <a:ea typeface="Meiryo UI" panose="020B0604030504040204" pitchFamily="50" charset="-128"/>
                          <a:cs typeface="+mn-cs"/>
                        </a:rPr>
                        <a:t>546</a:t>
                      </a:r>
                      <a:r>
                        <a:rPr kumimoji="1" lang="ja-JP" altLang="en-US" sz="1400" b="1" i="0" u="none" strike="noStrike" kern="1200" dirty="0">
                          <a:solidFill>
                            <a:srgbClr val="000000"/>
                          </a:solidFill>
                          <a:effectLst/>
                          <a:latin typeface="+mn-lt"/>
                          <a:ea typeface="Meiryo UI" panose="020B0604030504040204" pitchFamily="50" charset="-128"/>
                          <a:cs typeface="+mn-cs"/>
                        </a:rPr>
                        <a:t>万円</a:t>
                      </a:r>
                      <a:r>
                        <a:rPr kumimoji="1" lang="en-US" altLang="ja-JP" sz="1400" b="1" i="0" u="none" strike="noStrike" kern="1200" dirty="0">
                          <a:solidFill>
                            <a:srgbClr val="000000"/>
                          </a:solidFill>
                          <a:effectLst/>
                          <a:latin typeface="+mn-lt"/>
                          <a:ea typeface="Meiryo UI" panose="020B0604030504040204" pitchFamily="50" charset="-128"/>
                          <a:cs typeface="+mn-cs"/>
                        </a:rPr>
                        <a:t>/</a:t>
                      </a:r>
                      <a:r>
                        <a:rPr kumimoji="1" lang="ja-JP" altLang="en-US" sz="1400" b="1" i="0" u="none" strike="noStrike" kern="1200" dirty="0">
                          <a:solidFill>
                            <a:srgbClr val="000000"/>
                          </a:solidFill>
                          <a:effectLst/>
                          <a:latin typeface="+mn-lt"/>
                          <a:ea typeface="Meiryo UI" panose="020B0604030504040204" pitchFamily="50" charset="-128"/>
                          <a:cs typeface="+mn-cs"/>
                        </a:rPr>
                        <a:t>人</a:t>
                      </a:r>
                      <a:endParaRPr kumimoji="1" lang="en-US" sz="1400" b="1" i="0" u="none" strike="noStrike" kern="1200" dirty="0">
                        <a:solidFill>
                          <a:srgbClr val="000000"/>
                        </a:solidFill>
                        <a:effectLst/>
                        <a:latin typeface="+mn-lt"/>
                        <a:ea typeface="Meiryo UI" panose="020B0604030504040204" pitchFamily="50" charset="-128"/>
                        <a:cs typeface="+mn-cs"/>
                      </a:endParaRPr>
                    </a:p>
                  </a:txBody>
                  <a:tcPr marL="111600" marR="111600" marT="39600" marB="39600" anchor="ctr">
                    <a:lnL w="12700" cmpd="sng">
                      <a:noFill/>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bl>
          </a:graphicData>
        </a:graphic>
      </p:graphicFrame>
      <p:sp>
        <p:nvSpPr>
          <p:cNvPr id="2" name="正方形/長方形 45">
            <a:extLst>
              <a:ext uri="{FF2B5EF4-FFF2-40B4-BE49-F238E27FC236}">
                <a16:creationId xmlns:a16="http://schemas.microsoft.com/office/drawing/2014/main" id="{7C23BDC8-69AD-A4A8-28AC-731E2A582B08}"/>
              </a:ext>
            </a:extLst>
          </p:cNvPr>
          <p:cNvSpPr/>
          <p:nvPr/>
        </p:nvSpPr>
        <p:spPr>
          <a:xfrm>
            <a:off x="10122956" y="620713"/>
            <a:ext cx="1780651" cy="203153"/>
          </a:xfrm>
          <a:prstGeom prst="rect">
            <a:avLst/>
          </a:prstGeom>
          <a:solidFill>
            <a:schemeClr val="bg1">
              <a:alpha val="50000"/>
            </a:schemeClr>
          </a:solidFill>
          <a:ln w="15875" cap="rnd" cmpd="sng" algn="ctr">
            <a:noFill/>
            <a:prstDash val="solid"/>
          </a:ln>
          <a:effectLst/>
        </p:spPr>
        <p:txBody>
          <a:bodyPr rtlCol="0" anchor="ctr"/>
          <a:lstStyle/>
          <a:p>
            <a:pPr algn="ctr" defTabSz="457200"/>
            <a:r>
              <a:rPr kumimoji="0" lang="en-US" altLang="ja-JP" sz="1100" kern="0" dirty="0">
                <a:latin typeface="+mn-ea"/>
              </a:rPr>
              <a:t>[2026</a:t>
            </a:r>
            <a:r>
              <a:rPr kumimoji="0" lang="ja-JP" altLang="en-US" sz="1100" kern="0" dirty="0">
                <a:latin typeface="+mn-ea"/>
              </a:rPr>
              <a:t>年</a:t>
            </a:r>
            <a:r>
              <a:rPr kumimoji="0" lang="en-US" altLang="ja-JP" sz="1100" kern="0" dirty="0">
                <a:latin typeface="+mn-ea"/>
              </a:rPr>
              <a:t>2</a:t>
            </a:r>
            <a:r>
              <a:rPr kumimoji="0" lang="ja-JP" altLang="en-US" sz="1100" kern="0" dirty="0">
                <a:latin typeface="+mn-ea"/>
              </a:rPr>
              <a:t>月現在</a:t>
            </a:r>
            <a:r>
              <a:rPr kumimoji="0" lang="en-US" altLang="ja-JP" sz="1100" kern="0" dirty="0">
                <a:latin typeface="+mn-ea"/>
              </a:rPr>
              <a:t>]</a:t>
            </a:r>
          </a:p>
        </p:txBody>
      </p:sp>
    </p:spTree>
    <p:extLst>
      <p:ext uri="{BB962C8B-B14F-4D97-AF65-F5344CB8AC3E}">
        <p14:creationId xmlns:p14="http://schemas.microsoft.com/office/powerpoint/2010/main" val="2856298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96"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897" name="タイトル 27"/>
          <p:cNvSpPr>
            <a:spLocks noGrp="1"/>
          </p:cNvSpPr>
          <p:nvPr>
            <p:ph type="title"/>
          </p:nvPr>
        </p:nvSpPr>
        <p:spPr/>
        <p:txBody>
          <a:bodyPr vert="horz">
            <a:normAutofit/>
          </a:bodyPr>
          <a:lstStyle/>
          <a:p>
            <a:r>
              <a:rPr lang="en-US" altLang="ja-JP">
                <a:latin typeface="+mn-ea"/>
                <a:ea typeface="+mn-ea"/>
              </a:rPr>
              <a:t>6</a:t>
            </a:r>
            <a:r>
              <a:rPr kumimoji="1" lang="en-US" altLang="ja-JP">
                <a:latin typeface="+mn-ea"/>
                <a:ea typeface="+mn-ea"/>
              </a:rPr>
              <a:t>. </a:t>
            </a:r>
            <a:r>
              <a:rPr kumimoji="1" lang="ja-JP" altLang="en-US">
                <a:latin typeface="+mn-ea"/>
                <a:ea typeface="+mn-ea"/>
              </a:rPr>
              <a:t>人的資本経営データ（データ集）</a:t>
            </a:r>
            <a:endParaRPr lang="ja-JP" altLang="en-US">
              <a:latin typeface="+mn-ea"/>
              <a:ea typeface="+mn-ea"/>
            </a:endParaRPr>
          </a:p>
        </p:txBody>
      </p:sp>
      <p:sp>
        <p:nvSpPr>
          <p:cNvPr id="1898" name="スライド番号プレースホルダー 28"/>
          <p:cNvSpPr>
            <a:spLocks noGrp="1"/>
          </p:cNvSpPr>
          <p:nvPr>
            <p:ph type="sldNum" sz="quarter" idx="12"/>
          </p:nvPr>
        </p:nvSpPr>
        <p:spPr/>
        <p:txBody>
          <a:bodyPr/>
          <a:lstStyle/>
          <a:p>
            <a:fld id="{273F110B-3E81-42E9-B683-BD8814B58ECE}" type="slidenum">
              <a:rPr lang="ja-JP" altLang="en-US" smtClean="0">
                <a:latin typeface="+mn-ea"/>
              </a:rPr>
              <a:pPr/>
              <a:t>25</a:t>
            </a:fld>
            <a:endParaRPr lang="ja-JP" altLang="en-US">
              <a:latin typeface="+mn-ea"/>
            </a:endParaRPr>
          </a:p>
        </p:txBody>
      </p:sp>
      <p:sp>
        <p:nvSpPr>
          <p:cNvPr id="1899" name="フローチャート: 端子 477"/>
          <p:cNvSpPr/>
          <p:nvPr/>
        </p:nvSpPr>
        <p:spPr>
          <a:xfrm>
            <a:off x="9001601" y="2229268"/>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安全衛生・</a:t>
            </a:r>
            <a:endParaRPr lang="en-US" altLang="ja-JP" sz="1400" b="1">
              <a:solidFill>
                <a:schemeClr val="bg1"/>
              </a:solidFill>
              <a:latin typeface="+mn-ea"/>
            </a:endParaRPr>
          </a:p>
          <a:p>
            <a:pPr algn="ctr"/>
            <a:r>
              <a:rPr lang="ja-JP" altLang="en-US" sz="1400" b="1">
                <a:solidFill>
                  <a:schemeClr val="bg1"/>
                </a:solidFill>
                <a:latin typeface="+mn-ea"/>
              </a:rPr>
              <a:t>コンプライアンス</a:t>
            </a:r>
          </a:p>
        </p:txBody>
      </p:sp>
      <p:sp>
        <p:nvSpPr>
          <p:cNvPr id="1900" name="フローチャート: 端子 477"/>
          <p:cNvSpPr/>
          <p:nvPr/>
        </p:nvSpPr>
        <p:spPr>
          <a:xfrm>
            <a:off x="4759553" y="770856"/>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事業成果・</a:t>
            </a:r>
            <a:endParaRPr lang="en-US" altLang="ja-JP" sz="1400" b="1">
              <a:solidFill>
                <a:schemeClr val="bg1"/>
              </a:solidFill>
              <a:latin typeface="+mn-ea"/>
            </a:endParaRPr>
          </a:p>
          <a:p>
            <a:pPr algn="ctr"/>
            <a:r>
              <a:rPr lang="ja-JP" altLang="en-US" sz="1400" b="1">
                <a:solidFill>
                  <a:schemeClr val="bg1"/>
                </a:solidFill>
                <a:latin typeface="+mn-ea"/>
              </a:rPr>
              <a:t>戦略の実現</a:t>
            </a:r>
          </a:p>
        </p:txBody>
      </p:sp>
      <p:sp>
        <p:nvSpPr>
          <p:cNvPr id="1901" name="フローチャート: 端子 477"/>
          <p:cNvSpPr/>
          <p:nvPr/>
        </p:nvSpPr>
        <p:spPr>
          <a:xfrm>
            <a:off x="4797668" y="1500063"/>
            <a:ext cx="2239946" cy="483587"/>
          </a:xfrm>
          <a:prstGeom prst="roundRect">
            <a:avLst>
              <a:gd name="adj" fmla="val 50000"/>
            </a:avLst>
          </a:prstGeom>
          <a:solidFill>
            <a:srgbClr val="992F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事業戦略に応じた</a:t>
            </a:r>
            <a:endParaRPr lang="en-US" altLang="ja-JP" sz="1400" b="1">
              <a:solidFill>
                <a:schemeClr val="bg1"/>
              </a:solidFill>
              <a:latin typeface="+mn-ea"/>
            </a:endParaRPr>
          </a:p>
          <a:p>
            <a:pPr algn="ctr"/>
            <a:r>
              <a:rPr lang="ja-JP" altLang="en-US" sz="1400" b="1">
                <a:solidFill>
                  <a:schemeClr val="bg1"/>
                </a:solidFill>
                <a:latin typeface="+mn-ea"/>
              </a:rPr>
              <a:t>ジョブ構成・要員</a:t>
            </a:r>
          </a:p>
        </p:txBody>
      </p:sp>
      <p:sp>
        <p:nvSpPr>
          <p:cNvPr id="1902" name="フローチャート: 端子 477"/>
          <p:cNvSpPr/>
          <p:nvPr/>
        </p:nvSpPr>
        <p:spPr>
          <a:xfrm>
            <a:off x="4797668" y="2229268"/>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人材の獲得・</a:t>
            </a:r>
            <a:endParaRPr lang="en-US" altLang="ja-JP" sz="1400" b="1">
              <a:solidFill>
                <a:schemeClr val="bg1"/>
              </a:solidFill>
              <a:latin typeface="+mn-ea"/>
            </a:endParaRPr>
          </a:p>
          <a:p>
            <a:pPr algn="ctr"/>
            <a:r>
              <a:rPr lang="ja-JP" altLang="en-US" sz="1400" b="1">
                <a:solidFill>
                  <a:schemeClr val="bg1"/>
                </a:solidFill>
                <a:latin typeface="+mn-ea"/>
              </a:rPr>
              <a:t>惹き付け</a:t>
            </a:r>
            <a:r>
              <a:rPr lang="ja-JP" altLang="en-US" sz="1100" b="1">
                <a:solidFill>
                  <a:schemeClr val="bg1"/>
                </a:solidFill>
                <a:latin typeface="+mn-ea"/>
              </a:rPr>
              <a:t>（リテンション）</a:t>
            </a:r>
            <a:endParaRPr lang="ja-JP" altLang="en-US" sz="1400" b="1">
              <a:solidFill>
                <a:schemeClr val="bg1"/>
              </a:solidFill>
              <a:latin typeface="+mn-ea"/>
            </a:endParaRPr>
          </a:p>
        </p:txBody>
      </p:sp>
      <p:sp>
        <p:nvSpPr>
          <p:cNvPr id="1903" name="フローチャート: 端子 477"/>
          <p:cNvSpPr/>
          <p:nvPr/>
        </p:nvSpPr>
        <p:spPr>
          <a:xfrm>
            <a:off x="2026777" y="1500062"/>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人材の成長・活躍</a:t>
            </a:r>
          </a:p>
        </p:txBody>
      </p:sp>
      <p:sp>
        <p:nvSpPr>
          <p:cNvPr id="1904" name="フローチャート: 端子 477"/>
          <p:cNvSpPr/>
          <p:nvPr/>
        </p:nvSpPr>
        <p:spPr>
          <a:xfrm>
            <a:off x="7699249" y="1500061"/>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人材の貢献に</a:t>
            </a:r>
            <a:endParaRPr lang="en-US" altLang="ja-JP" sz="1400" b="1">
              <a:solidFill>
                <a:schemeClr val="bg1"/>
              </a:solidFill>
              <a:latin typeface="+mn-ea"/>
            </a:endParaRPr>
          </a:p>
          <a:p>
            <a:pPr algn="ctr"/>
            <a:r>
              <a:rPr lang="ja-JP" altLang="en-US" sz="1400" b="1">
                <a:solidFill>
                  <a:schemeClr val="bg1"/>
                </a:solidFill>
                <a:latin typeface="+mn-ea"/>
              </a:rPr>
              <a:t>報いる報酬</a:t>
            </a:r>
          </a:p>
        </p:txBody>
      </p:sp>
      <p:cxnSp>
        <p:nvCxnSpPr>
          <p:cNvPr id="1905" name="コネクタ: 曲線 5"/>
          <p:cNvCxnSpPr>
            <a:cxnSpLocks/>
            <a:stCxn id="1900" idx="3"/>
            <a:endCxn id="1904" idx="0"/>
          </p:cNvCxnSpPr>
          <p:nvPr/>
        </p:nvCxnSpPr>
        <p:spPr>
          <a:xfrm>
            <a:off x="6999499" y="1012649"/>
            <a:ext cx="1819723" cy="487412"/>
          </a:xfrm>
          <a:prstGeom prst="curvedConnector2">
            <a:avLst/>
          </a:prstGeom>
          <a:noFill/>
          <a:ln w="38100" cap="flat" cmpd="sng" algn="ctr">
            <a:solidFill>
              <a:schemeClr val="bg1">
                <a:lumMod val="75000"/>
              </a:schemeClr>
            </a:solidFill>
            <a:prstDash val="solid"/>
            <a:miter lim="800000"/>
            <a:tailEnd type="triangle"/>
          </a:ln>
          <a:effectLst/>
        </p:spPr>
      </p:cxnSp>
      <p:cxnSp>
        <p:nvCxnSpPr>
          <p:cNvPr id="1906" name="コネクタ: 曲線 6"/>
          <p:cNvCxnSpPr>
            <a:cxnSpLocks/>
            <a:stCxn id="1904" idx="2"/>
            <a:endCxn id="1902" idx="3"/>
          </p:cNvCxnSpPr>
          <p:nvPr/>
        </p:nvCxnSpPr>
        <p:spPr>
          <a:xfrm rot="5400000">
            <a:off x="7684711" y="1336550"/>
            <a:ext cx="487414" cy="1781608"/>
          </a:xfrm>
          <a:prstGeom prst="curvedConnector2">
            <a:avLst/>
          </a:prstGeom>
          <a:noFill/>
          <a:ln w="38100" cap="flat" cmpd="sng" algn="ctr">
            <a:solidFill>
              <a:schemeClr val="bg1">
                <a:lumMod val="75000"/>
              </a:schemeClr>
            </a:solidFill>
            <a:prstDash val="solid"/>
            <a:miter lim="800000"/>
            <a:tailEnd type="triangle"/>
          </a:ln>
          <a:effectLst/>
        </p:spPr>
      </p:cxnSp>
      <p:cxnSp>
        <p:nvCxnSpPr>
          <p:cNvPr id="1907" name="コネクタ: 曲線 7"/>
          <p:cNvCxnSpPr>
            <a:cxnSpLocks/>
            <a:stCxn id="1902" idx="1"/>
            <a:endCxn id="1903" idx="2"/>
          </p:cNvCxnSpPr>
          <p:nvPr/>
        </p:nvCxnSpPr>
        <p:spPr>
          <a:xfrm rot="10800000">
            <a:off x="3146750" y="1983648"/>
            <a:ext cx="1650918" cy="487413"/>
          </a:xfrm>
          <a:prstGeom prst="curvedConnector2">
            <a:avLst/>
          </a:prstGeom>
          <a:noFill/>
          <a:ln w="38100" cap="flat" cmpd="sng" algn="ctr">
            <a:solidFill>
              <a:schemeClr val="bg1">
                <a:lumMod val="75000"/>
              </a:schemeClr>
            </a:solidFill>
            <a:prstDash val="solid"/>
            <a:miter lim="800000"/>
            <a:tailEnd type="triangle"/>
          </a:ln>
          <a:effectLst/>
        </p:spPr>
      </p:cxnSp>
      <p:cxnSp>
        <p:nvCxnSpPr>
          <p:cNvPr id="1908" name="コネクタ: 曲線 8"/>
          <p:cNvCxnSpPr>
            <a:cxnSpLocks/>
            <a:stCxn id="1903" idx="0"/>
            <a:endCxn id="1900" idx="1"/>
          </p:cNvCxnSpPr>
          <p:nvPr/>
        </p:nvCxnSpPr>
        <p:spPr>
          <a:xfrm rot="5400000" flipH="1" flipV="1">
            <a:off x="3709445" y="449955"/>
            <a:ext cx="487412" cy="1612803"/>
          </a:xfrm>
          <a:prstGeom prst="curvedConnector2">
            <a:avLst/>
          </a:prstGeom>
          <a:noFill/>
          <a:ln w="38100" cap="flat" cmpd="sng" algn="ctr">
            <a:solidFill>
              <a:schemeClr val="bg1">
                <a:lumMod val="75000"/>
              </a:schemeClr>
            </a:solidFill>
            <a:prstDash val="solid"/>
            <a:miter lim="800000"/>
            <a:tailEnd type="triangle"/>
          </a:ln>
          <a:effectLst/>
        </p:spPr>
      </p:cxnSp>
      <p:sp>
        <p:nvSpPr>
          <p:cNvPr id="1909" name="矢印: 右 9"/>
          <p:cNvSpPr/>
          <p:nvPr/>
        </p:nvSpPr>
        <p:spPr>
          <a:xfrm>
            <a:off x="7203222" y="1627783"/>
            <a:ext cx="330420" cy="187475"/>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1910" name="矢印: 右 12"/>
          <p:cNvSpPr/>
          <p:nvPr/>
        </p:nvSpPr>
        <p:spPr>
          <a:xfrm flipH="1">
            <a:off x="4342728" y="1627783"/>
            <a:ext cx="330420" cy="187475"/>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1911" name="矢印: 右 13"/>
          <p:cNvSpPr/>
          <p:nvPr/>
        </p:nvSpPr>
        <p:spPr>
          <a:xfrm rot="5400000">
            <a:off x="5841116" y="1225292"/>
            <a:ext cx="203945" cy="303733"/>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1912" name="矢印: 右 15"/>
          <p:cNvSpPr/>
          <p:nvPr/>
        </p:nvSpPr>
        <p:spPr>
          <a:xfrm rot="5400000">
            <a:off x="5841116" y="1948726"/>
            <a:ext cx="203945" cy="303733"/>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1913" name="楕円 32"/>
          <p:cNvSpPr/>
          <p:nvPr/>
        </p:nvSpPr>
        <p:spPr>
          <a:xfrm>
            <a:off x="4872294" y="2366929"/>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3</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1914" name="楕円 33"/>
          <p:cNvSpPr/>
          <p:nvPr/>
        </p:nvSpPr>
        <p:spPr>
          <a:xfrm>
            <a:off x="4888790" y="908517"/>
            <a:ext cx="216000" cy="216000"/>
          </a:xfrm>
          <a:prstGeom prst="ellipse">
            <a:avLst/>
          </a:prstGeom>
          <a:solidFill>
            <a:schemeClr val="bg1"/>
          </a:solidFill>
          <a:ln w="12700" cap="flat" cmpd="sng" algn="ctr">
            <a:solidFill>
              <a:schemeClr val="bg1"/>
            </a:solidFill>
            <a:prstDash val="solid"/>
            <a:miter lim="800000"/>
          </a:ln>
          <a:effectLst/>
        </p:spPr>
        <p:txBody>
          <a:bodyPr tIns="18000" bIns="18000" rtlCol="0" anchor="ctr"/>
          <a:lstStyle/>
          <a:p>
            <a:pPr algn="ctr"/>
            <a:r>
              <a:rPr kumimoji="0" lang="ja-JP" altLang="en-US" sz="1400" b="1" kern="0">
                <a:solidFill>
                  <a:schemeClr val="bg1">
                    <a:lumMod val="85000"/>
                  </a:schemeClr>
                </a:solidFill>
                <a:latin typeface="+mn-ea"/>
              </a:rPr>
              <a:t>１</a:t>
            </a:r>
          </a:p>
        </p:txBody>
      </p:sp>
      <p:sp>
        <p:nvSpPr>
          <p:cNvPr id="1915" name="楕円 34"/>
          <p:cNvSpPr/>
          <p:nvPr/>
        </p:nvSpPr>
        <p:spPr>
          <a:xfrm>
            <a:off x="4872294" y="1637723"/>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algn="ctr"/>
            <a:r>
              <a:rPr kumimoji="0" lang="en-US" altLang="ja-JP" sz="1400" b="1" kern="0">
                <a:latin typeface="+mn-ea"/>
              </a:rPr>
              <a:t>2</a:t>
            </a:r>
            <a:endParaRPr kumimoji="0" lang="ja-JP" altLang="en-US" sz="1400" b="1" kern="0">
              <a:latin typeface="+mn-ea"/>
            </a:endParaRPr>
          </a:p>
        </p:txBody>
      </p:sp>
      <p:sp>
        <p:nvSpPr>
          <p:cNvPr id="1916" name="楕円 36"/>
          <p:cNvSpPr/>
          <p:nvPr/>
        </p:nvSpPr>
        <p:spPr>
          <a:xfrm>
            <a:off x="2147391" y="1637723"/>
            <a:ext cx="216000" cy="216000"/>
          </a:xfrm>
          <a:prstGeom prst="ellipse">
            <a:avLst/>
          </a:prstGeom>
          <a:solidFill>
            <a:schemeClr val="bg1"/>
          </a:solidFill>
          <a:ln w="12700" cap="flat" cmpd="sng" algn="ctr">
            <a:solidFill>
              <a:schemeClr val="bg1"/>
            </a:solidFill>
            <a:prstDash val="solid"/>
            <a:miter lim="800000"/>
          </a:ln>
          <a:effectLst/>
        </p:spPr>
        <p:txBody>
          <a:bodyPr t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kern="0">
                <a:solidFill>
                  <a:schemeClr val="bg1">
                    <a:lumMod val="85000"/>
                  </a:schemeClr>
                </a:solidFill>
                <a:latin typeface="+mn-ea"/>
              </a:rPr>
              <a:t>4</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1917" name="楕円 37"/>
          <p:cNvSpPr/>
          <p:nvPr/>
        </p:nvSpPr>
        <p:spPr>
          <a:xfrm>
            <a:off x="7810673" y="1637723"/>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5</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1918" name="楕円 38"/>
          <p:cNvSpPr/>
          <p:nvPr/>
        </p:nvSpPr>
        <p:spPr>
          <a:xfrm>
            <a:off x="9126844" y="2366929"/>
            <a:ext cx="216000" cy="216000"/>
          </a:xfrm>
          <a:prstGeom prst="ellipse">
            <a:avLst/>
          </a:prstGeom>
          <a:solidFill>
            <a:schemeClr val="bg1"/>
          </a:solidFill>
          <a:ln w="12700" cap="flat" cmpd="sng" algn="ctr">
            <a:solidFill>
              <a:schemeClr val="bg1"/>
            </a:solidFill>
            <a:prstDash val="solid"/>
            <a:miter lim="800000"/>
          </a:ln>
          <a:effectLst/>
        </p:spPr>
        <p:txBody>
          <a:bodyPr t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6</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graphicFrame>
        <p:nvGraphicFramePr>
          <p:cNvPr id="1919" name="Table 2"/>
          <p:cNvGraphicFramePr>
            <a:graphicFrameLocks noGrp="1"/>
          </p:cNvGraphicFramePr>
          <p:nvPr>
            <p:extLst>
              <p:ext uri="{D42A27DB-BD31-4B8C-83A1-F6EECF244321}">
                <p14:modId xmlns:p14="http://schemas.microsoft.com/office/powerpoint/2010/main" val="133121211"/>
              </p:ext>
            </p:extLst>
          </p:nvPr>
        </p:nvGraphicFramePr>
        <p:xfrm>
          <a:off x="422560" y="2844863"/>
          <a:ext cx="11309938" cy="2912726"/>
        </p:xfrm>
        <a:graphic>
          <a:graphicData uri="http://schemas.openxmlformats.org/drawingml/2006/table">
            <a:tbl>
              <a:tblPr firstRow="1" bandRow="1">
                <a:tableStyleId>{5C22544A-7EE6-4342-B048-85BDC9FD1C3A}</a:tableStyleId>
              </a:tblPr>
              <a:tblGrid>
                <a:gridCol w="376323">
                  <a:extLst>
                    <a:ext uri="{9D8B030D-6E8A-4147-A177-3AD203B41FA5}">
                      <a16:colId xmlns:a16="http://schemas.microsoft.com/office/drawing/2014/main" val="20000"/>
                    </a:ext>
                  </a:extLst>
                </a:gridCol>
                <a:gridCol w="4004581">
                  <a:extLst>
                    <a:ext uri="{9D8B030D-6E8A-4147-A177-3AD203B41FA5}">
                      <a16:colId xmlns:a16="http://schemas.microsoft.com/office/drawing/2014/main" val="20001"/>
                    </a:ext>
                  </a:extLst>
                </a:gridCol>
                <a:gridCol w="3039438">
                  <a:extLst>
                    <a:ext uri="{9D8B030D-6E8A-4147-A177-3AD203B41FA5}">
                      <a16:colId xmlns:a16="http://schemas.microsoft.com/office/drawing/2014/main" val="20002"/>
                    </a:ext>
                  </a:extLst>
                </a:gridCol>
                <a:gridCol w="1944798">
                  <a:extLst>
                    <a:ext uri="{9D8B030D-6E8A-4147-A177-3AD203B41FA5}">
                      <a16:colId xmlns:a16="http://schemas.microsoft.com/office/drawing/2014/main" val="20003"/>
                    </a:ext>
                  </a:extLst>
                </a:gridCol>
                <a:gridCol w="1944798">
                  <a:extLst>
                    <a:ext uri="{9D8B030D-6E8A-4147-A177-3AD203B41FA5}">
                      <a16:colId xmlns:a16="http://schemas.microsoft.com/office/drawing/2014/main" val="20004"/>
                    </a:ext>
                  </a:extLst>
                </a:gridCol>
              </a:tblGrid>
              <a:tr h="338400">
                <a:tc>
                  <a:txBody>
                    <a:bodyPr/>
                    <a:lstStyle/>
                    <a:p>
                      <a:endParaRPr lang="en-US" sz="1300"/>
                    </a:p>
                  </a:txBody>
                  <a:tcPr marL="133877" marR="133877" marT="37785" marB="3778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1300" dirty="0"/>
                    </a:p>
                  </a:txBody>
                  <a:tcPr marL="133877" marR="133877"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chemeClr val="tx1"/>
                          </a:solidFill>
                          <a:effectLst/>
                          <a:uLnTx/>
                          <a:uFillTx/>
                          <a:latin typeface="+mn-lt"/>
                        </a:rPr>
                        <a:t>2023</a:t>
                      </a:r>
                      <a:r>
                        <a:rPr kumimoji="0" lang="ja-JP" altLang="en-US" sz="1600" b="1" i="0" u="none" strike="noStrike" kern="0" cap="none" spc="0" normalizeH="0" baseline="0" noProof="0" dirty="0">
                          <a:ln>
                            <a:noFill/>
                          </a:ln>
                          <a:solidFill>
                            <a:schemeClr val="tx1"/>
                          </a:solidFill>
                          <a:effectLst/>
                          <a:uLnTx/>
                          <a:uFillTx/>
                          <a:latin typeface="+mn-lt"/>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2E2E38"/>
                          </a:solidFill>
                          <a:effectLst/>
                          <a:uLnTx/>
                          <a:uFillTx/>
                          <a:latin typeface="BIZ UDPゴシック"/>
                          <a:ea typeface="BIZ UDPゴシック"/>
                          <a:cs typeface="+mn-cs"/>
                        </a:rPr>
                        <a:t>2024</a:t>
                      </a:r>
                      <a:r>
                        <a:rPr kumimoji="0" lang="ja-JP" altLang="en-US" sz="1600" b="1" i="0" u="none" strike="noStrike" kern="0" cap="none" spc="0" normalizeH="0" baseline="0" noProof="0" dirty="0">
                          <a:ln>
                            <a:noFill/>
                          </a:ln>
                          <a:solidFill>
                            <a:srgbClr val="2E2E38"/>
                          </a:solidFill>
                          <a:effectLst/>
                          <a:uLnTx/>
                          <a:uFillTx/>
                          <a:latin typeface="BIZ UDPゴシック"/>
                          <a:ea typeface="BIZ UDPゴシック"/>
                          <a:cs typeface="+mn-cs"/>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2E2E38"/>
                          </a:solidFill>
                          <a:effectLst/>
                          <a:uLnTx/>
                          <a:uFillTx/>
                          <a:latin typeface="BIZ UDPゴシック"/>
                          <a:ea typeface="BIZ UDPゴシック"/>
                          <a:cs typeface="+mn-cs"/>
                        </a:rPr>
                        <a:t>2025</a:t>
                      </a:r>
                      <a:r>
                        <a:rPr kumimoji="0" lang="ja-JP" altLang="en-US" sz="1600" b="1" i="0" u="none" strike="noStrike" kern="0" cap="none" spc="0" normalizeH="0" baseline="0" noProof="0" dirty="0">
                          <a:ln>
                            <a:noFill/>
                          </a:ln>
                          <a:solidFill>
                            <a:srgbClr val="2E2E38"/>
                          </a:solidFill>
                          <a:effectLst/>
                          <a:uLnTx/>
                          <a:uFillTx/>
                          <a:latin typeface="BIZ UDPゴシック"/>
                          <a:ea typeface="BIZ UDPゴシック"/>
                          <a:cs typeface="+mn-cs"/>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5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700" b="0" i="0" u="none" strike="noStrike" kern="0" cap="none" spc="0" normalizeH="0" baseline="0" noProof="0">
                        <a:ln>
                          <a:noFill/>
                        </a:ln>
                        <a:effectLst/>
                        <a:uLnTx/>
                        <a:uFillTx/>
                      </a:endParaRPr>
                    </a:p>
                  </a:txBody>
                  <a:tcPr marL="133877" marR="133877" marT="37785" marB="3778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effectLst/>
                          <a:uLnTx/>
                          <a:uFillTx/>
                        </a:rPr>
                        <a:t>総従業員数</a:t>
                      </a:r>
                    </a:p>
                  </a:txBody>
                  <a:tcPr marL="133877" marR="133877"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E2E38"/>
                          </a:solidFill>
                          <a:effectLst/>
                          <a:uLnTx/>
                          <a:uFillTx/>
                          <a:latin typeface="BIZ UDPゴシック"/>
                          <a:ea typeface="BIZ UDPゴシック"/>
                          <a:cs typeface="+mn-cs"/>
                        </a:rPr>
                        <a:t>-</a:t>
                      </a:r>
                      <a:endPar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33877" marR="133877"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E2E38"/>
                          </a:solidFill>
                          <a:effectLst/>
                          <a:uLnTx/>
                          <a:uFillTx/>
                          <a:latin typeface="BIZ UDPゴシック"/>
                          <a:ea typeface="BIZ UDPゴシック"/>
                          <a:cs typeface="+mn-cs"/>
                        </a:rPr>
                        <a:t>-</a:t>
                      </a:r>
                      <a:endPar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33877" marR="133877"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zh-TW" altLang="en-US" sz="1400" b="1" i="0" u="none" strike="noStrike" dirty="0">
                          <a:solidFill>
                            <a:srgbClr val="000000"/>
                          </a:solidFill>
                          <a:effectLst/>
                          <a:latin typeface="+mn-ea"/>
                          <a:ea typeface="+mn-ea"/>
                        </a:rPr>
                        <a:t>全体　</a:t>
                      </a:r>
                      <a:r>
                        <a:rPr lang="ja-JP" altLang="en-US" sz="1400" b="1" i="0" u="none" strike="noStrike" dirty="0">
                          <a:solidFill>
                            <a:srgbClr val="000000"/>
                          </a:solidFill>
                          <a:effectLst/>
                          <a:latin typeface="+mn-ea"/>
                          <a:ea typeface="+mn-ea"/>
                        </a:rPr>
                        <a:t>６３人</a:t>
                      </a:r>
                      <a:endParaRPr lang="zh-TW" altLang="en-US" sz="1400" b="1" i="0" u="none" strike="noStrike" dirty="0">
                        <a:solidFill>
                          <a:srgbClr val="000000"/>
                        </a:solidFill>
                        <a:effectLst/>
                        <a:latin typeface="+mn-ea"/>
                        <a:ea typeface="+mn-ea"/>
                      </a:endParaRPr>
                    </a:p>
                    <a:p>
                      <a:pPr algn="r" fontAlgn="ctr"/>
                      <a:r>
                        <a:rPr lang="zh-TW" altLang="en-US" sz="1400" b="1" i="0" u="none" strike="noStrike" dirty="0">
                          <a:solidFill>
                            <a:srgbClr val="000000"/>
                          </a:solidFill>
                          <a:effectLst/>
                          <a:latin typeface="+mn-ea"/>
                          <a:ea typeface="+mn-ea"/>
                        </a:rPr>
                        <a:t>正規　</a:t>
                      </a:r>
                      <a:r>
                        <a:rPr lang="ja-JP" altLang="en-US" sz="1400" b="1" i="0" u="none" strike="noStrike" dirty="0">
                          <a:solidFill>
                            <a:srgbClr val="000000"/>
                          </a:solidFill>
                          <a:effectLst/>
                          <a:latin typeface="+mn-ea"/>
                          <a:ea typeface="+mn-ea"/>
                        </a:rPr>
                        <a:t>４１人</a:t>
                      </a:r>
                      <a:endParaRPr lang="zh-TW" altLang="en-US" sz="1400" b="1" i="0" u="none" strike="noStrike" dirty="0">
                        <a:solidFill>
                          <a:srgbClr val="000000"/>
                        </a:solidFill>
                        <a:effectLst/>
                        <a:latin typeface="+mn-ea"/>
                        <a:ea typeface="+mn-ea"/>
                      </a:endParaRPr>
                    </a:p>
                  </a:txBody>
                  <a:tcPr marL="111600" marR="111600" marT="39600" marB="39600" anchor="ctr">
                    <a:lnL w="12700" cmpd="sng">
                      <a:noFill/>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1"/>
                  </a:ext>
                </a:extLst>
              </a:tr>
              <a:tr h="425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700" b="0" i="0" u="none" strike="noStrike" kern="0" cap="none" spc="0" normalizeH="0" baseline="0" noProof="0">
                        <a:ln>
                          <a:noFill/>
                        </a:ln>
                        <a:effectLst/>
                        <a:uLnTx/>
                        <a:uFillTx/>
                      </a:endParaRPr>
                    </a:p>
                  </a:txBody>
                  <a:tcPr marL="133877" marR="133877"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effectLst/>
                          <a:uLnTx/>
                          <a:uFillTx/>
                        </a:rPr>
                        <a:t>総額人件費　</a:t>
                      </a:r>
                      <a:r>
                        <a:rPr kumimoji="0" lang="en-US" altLang="ja-JP" sz="1100" b="1" i="0" u="none" strike="noStrike" kern="0" cap="none" spc="0" normalizeH="0" baseline="0" noProof="0">
                          <a:ln>
                            <a:noFill/>
                          </a:ln>
                          <a:effectLst/>
                          <a:uLnTx/>
                          <a:uFillTx/>
                        </a:rPr>
                        <a:t>※</a:t>
                      </a:r>
                      <a:r>
                        <a:rPr kumimoji="0" lang="ja-JP" altLang="en-US" sz="1100" b="1" i="0" u="none" strike="noStrike" kern="0" cap="none" spc="0" normalizeH="0" baseline="0" noProof="0">
                          <a:ln>
                            <a:noFill/>
                          </a:ln>
                          <a:effectLst/>
                          <a:uLnTx/>
                          <a:uFillTx/>
                        </a:rPr>
                        <a:t>正規のみ</a:t>
                      </a:r>
                      <a:endParaRPr kumimoji="0" lang="ja-JP" altLang="en-US" sz="1400" b="1" i="0" u="none" strike="noStrike" kern="0" cap="none" spc="0" normalizeH="0" baseline="0" noProof="0">
                        <a:ln>
                          <a:noFill/>
                        </a:ln>
                        <a:effectLst/>
                        <a:uLnTx/>
                        <a:uFillTx/>
                      </a:endParaRPr>
                    </a:p>
                  </a:txBody>
                  <a:tcPr marL="133877" marR="133877"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E2E38"/>
                          </a:solidFill>
                          <a:effectLst/>
                          <a:uLnTx/>
                          <a:uFillTx/>
                          <a:latin typeface="BIZ UDPゴシック"/>
                          <a:ea typeface="BIZ UDPゴシック"/>
                          <a:cs typeface="+mn-cs"/>
                        </a:rPr>
                        <a:t>-</a:t>
                      </a:r>
                      <a:endPar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33877" marR="133877"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E2E38"/>
                          </a:solidFill>
                          <a:effectLst/>
                          <a:uLnTx/>
                          <a:uFillTx/>
                          <a:latin typeface="BIZ UDPゴシック"/>
                          <a:ea typeface="BIZ UDPゴシック"/>
                          <a:cs typeface="+mn-cs"/>
                        </a:rPr>
                        <a:t>-</a:t>
                      </a:r>
                      <a:endPar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33877" marR="133877"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ja-JP" altLang="en-US" sz="1200" b="1" i="0" u="none" strike="noStrike" dirty="0">
                          <a:solidFill>
                            <a:srgbClr val="000000"/>
                          </a:solidFill>
                          <a:effectLst/>
                          <a:latin typeface="+mn-ea"/>
                          <a:ea typeface="+mn-ea"/>
                        </a:rPr>
                        <a:t>１７８，５４０，４８３円</a:t>
                      </a:r>
                    </a:p>
                  </a:txBody>
                  <a:tcPr marL="111600" marR="111600" marT="39600" marB="39600" anchor="ctr">
                    <a:lnL w="12700" cmpd="sng">
                      <a:noFill/>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531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700" b="0" i="0" u="none" strike="noStrike" kern="0" cap="none" spc="0" normalizeH="0" baseline="0" noProof="0">
                        <a:ln>
                          <a:noFill/>
                        </a:ln>
                        <a:effectLst/>
                        <a:uLnTx/>
                        <a:uFillTx/>
                      </a:endParaRPr>
                    </a:p>
                  </a:txBody>
                  <a:tcPr marL="133877" marR="133877"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effectLst/>
                          <a:uLnTx/>
                          <a:uFillTx/>
                        </a:rPr>
                        <a:t>男女別人材ポートフォリオ</a:t>
                      </a:r>
                    </a:p>
                  </a:txBody>
                  <a:tcPr marL="133877" marR="133877"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E2E38"/>
                          </a:solidFill>
                          <a:effectLst/>
                          <a:uLnTx/>
                          <a:uFillTx/>
                          <a:latin typeface="BIZ UDPゴシック"/>
                          <a:ea typeface="BIZ UDPゴシック"/>
                          <a:cs typeface="+mn-cs"/>
                        </a:rPr>
                        <a:t>-</a:t>
                      </a:r>
                      <a:endPar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33877" marR="133877"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E2E38"/>
                          </a:solidFill>
                          <a:effectLst/>
                          <a:uLnTx/>
                          <a:uFillTx/>
                          <a:latin typeface="BIZ UDPゴシック"/>
                          <a:ea typeface="BIZ UDPゴシック"/>
                          <a:cs typeface="+mn-cs"/>
                        </a:rPr>
                        <a:t>-</a:t>
                      </a:r>
                      <a:endPar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33877" marR="133877"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kumimoji="1" lang="zh-TW" altLang="en-US" sz="1100" b="1" i="0" u="none" strike="noStrike" kern="1200" dirty="0">
                          <a:solidFill>
                            <a:srgbClr val="000000"/>
                          </a:solidFill>
                          <a:effectLst/>
                          <a:latin typeface="+mn-ea"/>
                          <a:ea typeface="+mn-ea"/>
                          <a:cs typeface="+mn-cs"/>
                        </a:rPr>
                        <a:t>正規</a:t>
                      </a:r>
                    </a:p>
                    <a:p>
                      <a:pPr marL="0" algn="r" defTabSz="914400" rtl="0" eaLnBrk="1" fontAlgn="ctr" latinLnBrk="0" hangingPunct="1"/>
                      <a:r>
                        <a:rPr kumimoji="1" lang="zh-TW" altLang="en-US" sz="1100" b="1" i="0" u="none" strike="noStrike" kern="1200" dirty="0">
                          <a:solidFill>
                            <a:srgbClr val="000000"/>
                          </a:solidFill>
                          <a:effectLst/>
                          <a:latin typeface="+mn-ea"/>
                          <a:ea typeface="+mn-ea"/>
                          <a:cs typeface="+mn-cs"/>
                        </a:rPr>
                        <a:t>男性</a:t>
                      </a:r>
                      <a:r>
                        <a:rPr kumimoji="1" lang="en-US" altLang="zh-TW" sz="1100" b="1" i="0" u="none" strike="noStrike" kern="1200" dirty="0">
                          <a:solidFill>
                            <a:srgbClr val="000000"/>
                          </a:solidFill>
                          <a:effectLst/>
                          <a:latin typeface="+mn-ea"/>
                          <a:ea typeface="+mn-ea"/>
                          <a:cs typeface="+mn-cs"/>
                        </a:rPr>
                        <a:t>14</a:t>
                      </a:r>
                      <a:r>
                        <a:rPr kumimoji="1" lang="zh-TW" altLang="en-US" sz="1100" b="1" i="0" u="none" strike="noStrike" kern="1200" dirty="0">
                          <a:solidFill>
                            <a:srgbClr val="000000"/>
                          </a:solidFill>
                          <a:effectLst/>
                          <a:latin typeface="+mn-ea"/>
                          <a:ea typeface="+mn-ea"/>
                          <a:cs typeface="+mn-cs"/>
                        </a:rPr>
                        <a:t>人 女性</a:t>
                      </a:r>
                      <a:r>
                        <a:rPr kumimoji="1" lang="en-US" altLang="zh-TW" sz="1100" b="1" i="0" u="none" strike="noStrike" kern="1200" dirty="0">
                          <a:solidFill>
                            <a:srgbClr val="000000"/>
                          </a:solidFill>
                          <a:effectLst/>
                          <a:latin typeface="+mn-ea"/>
                          <a:ea typeface="+mn-ea"/>
                          <a:cs typeface="+mn-cs"/>
                        </a:rPr>
                        <a:t>27</a:t>
                      </a:r>
                      <a:r>
                        <a:rPr kumimoji="1" lang="zh-TW" altLang="en-US" sz="1100" b="1" i="0" u="none" strike="noStrike" kern="1200" dirty="0">
                          <a:solidFill>
                            <a:srgbClr val="000000"/>
                          </a:solidFill>
                          <a:effectLst/>
                          <a:latin typeface="+mn-ea"/>
                          <a:ea typeface="+mn-ea"/>
                          <a:cs typeface="+mn-cs"/>
                        </a:rPr>
                        <a:t>人</a:t>
                      </a:r>
                    </a:p>
                    <a:p>
                      <a:pPr marL="0" algn="r" defTabSz="914400" rtl="0" eaLnBrk="1" fontAlgn="ctr" latinLnBrk="0" hangingPunct="1"/>
                      <a:r>
                        <a:rPr kumimoji="1" lang="zh-TW" altLang="en-US" sz="1100" b="1" i="0" u="none" strike="noStrike" kern="1200" dirty="0">
                          <a:solidFill>
                            <a:srgbClr val="000000"/>
                          </a:solidFill>
                          <a:effectLst/>
                          <a:latin typeface="+mn-ea"/>
                          <a:ea typeface="+mn-ea"/>
                          <a:cs typeface="+mn-cs"/>
                        </a:rPr>
                        <a:t>非正規</a:t>
                      </a:r>
                    </a:p>
                    <a:p>
                      <a:pPr marL="0" algn="r" defTabSz="914400" rtl="0" eaLnBrk="1" fontAlgn="ctr" latinLnBrk="0" hangingPunct="1"/>
                      <a:r>
                        <a:rPr kumimoji="1" lang="zh-TW" altLang="en-US" sz="1100" b="1" i="0" u="none" strike="noStrike" kern="1200" dirty="0">
                          <a:solidFill>
                            <a:srgbClr val="000000"/>
                          </a:solidFill>
                          <a:effectLst/>
                          <a:latin typeface="+mn-ea"/>
                          <a:ea typeface="+mn-ea"/>
                          <a:cs typeface="+mn-cs"/>
                        </a:rPr>
                        <a:t>男性</a:t>
                      </a:r>
                      <a:r>
                        <a:rPr kumimoji="1" lang="en-US" altLang="zh-TW" sz="1100" b="1" i="0" u="none" strike="noStrike" kern="1200" dirty="0">
                          <a:solidFill>
                            <a:srgbClr val="000000"/>
                          </a:solidFill>
                          <a:effectLst/>
                          <a:latin typeface="+mn-ea"/>
                          <a:ea typeface="+mn-ea"/>
                          <a:cs typeface="+mn-cs"/>
                        </a:rPr>
                        <a:t>7</a:t>
                      </a:r>
                      <a:r>
                        <a:rPr kumimoji="1" lang="zh-TW" altLang="en-US" sz="1100" b="1" i="0" u="none" strike="noStrike" kern="1200" dirty="0">
                          <a:solidFill>
                            <a:srgbClr val="000000"/>
                          </a:solidFill>
                          <a:effectLst/>
                          <a:latin typeface="+mn-ea"/>
                          <a:ea typeface="+mn-ea"/>
                          <a:cs typeface="+mn-cs"/>
                        </a:rPr>
                        <a:t>人 女性</a:t>
                      </a:r>
                      <a:r>
                        <a:rPr kumimoji="1" lang="en-US" altLang="zh-TW" sz="1100" b="1" i="0" u="none" strike="noStrike" kern="1200" dirty="0">
                          <a:solidFill>
                            <a:srgbClr val="000000"/>
                          </a:solidFill>
                          <a:effectLst/>
                          <a:latin typeface="+mn-ea"/>
                          <a:ea typeface="+mn-ea"/>
                          <a:cs typeface="+mn-cs"/>
                        </a:rPr>
                        <a:t>15</a:t>
                      </a:r>
                      <a:r>
                        <a:rPr kumimoji="1" lang="zh-TW" altLang="en-US" sz="1100" b="1" i="0" u="none" strike="noStrike" kern="1200" dirty="0">
                          <a:solidFill>
                            <a:srgbClr val="000000"/>
                          </a:solidFill>
                          <a:effectLst/>
                          <a:latin typeface="+mn-ea"/>
                          <a:ea typeface="+mn-ea"/>
                          <a:cs typeface="+mn-cs"/>
                        </a:rPr>
                        <a:t>人</a:t>
                      </a:r>
                    </a:p>
                  </a:txBody>
                  <a:tcPr marL="111600" marR="111600" marT="39600" marB="39600" anchor="ctr">
                    <a:lnL w="12700" cmpd="sng">
                      <a:noFill/>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r h="425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700" b="0" i="0" u="none" strike="noStrike" kern="0" cap="none" spc="0" normalizeH="0" baseline="0" noProof="0">
                          <a:ln>
                            <a:noFill/>
                          </a:ln>
                          <a:effectLst/>
                          <a:uLnTx/>
                          <a:uFillTx/>
                        </a:rPr>
                        <a:t> </a:t>
                      </a:r>
                      <a:endParaRPr kumimoji="0" lang="ja-JP" altLang="en-US" sz="1700" b="0" i="0" u="none" strike="noStrike" kern="0" cap="none" spc="0" normalizeH="0" baseline="0" noProof="0">
                        <a:ln>
                          <a:noFill/>
                        </a:ln>
                        <a:effectLst/>
                        <a:uLnTx/>
                        <a:uFillTx/>
                      </a:endParaRPr>
                    </a:p>
                  </a:txBody>
                  <a:tcPr marL="133877" marR="133877"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1" i="0" u="none" strike="noStrike" kern="0" cap="none" spc="0" normalizeH="0" baseline="0" noProof="0" dirty="0">
                        <a:ln>
                          <a:noFill/>
                        </a:ln>
                        <a:effectLst/>
                        <a:uLnTx/>
                        <a:uFillTx/>
                      </a:endParaRPr>
                    </a:p>
                  </a:txBody>
                  <a:tcPr marL="133877" marR="133877"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33877" marR="133877"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33877" marR="133877"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endParaRPr kumimoji="1" lang="en-US" sz="1400" b="1" i="0" u="none" strike="noStrike" kern="1200" dirty="0">
                        <a:solidFill>
                          <a:srgbClr val="000000"/>
                        </a:solidFill>
                        <a:effectLst/>
                        <a:latin typeface="+mn-ea"/>
                        <a:ea typeface="+mn-ea"/>
                        <a:cs typeface="+mn-cs"/>
                      </a:endParaRPr>
                    </a:p>
                  </a:txBody>
                  <a:tcPr marL="111600" marR="111600" marT="39600" marB="39600" anchor="ctr">
                    <a:lnL w="12700" cmpd="sng">
                      <a:noFill/>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4666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700" b="0" i="0" u="none" strike="noStrike" kern="0" cap="none" spc="0" normalizeH="0" baseline="0" noProof="0">
                        <a:ln>
                          <a:noFill/>
                        </a:ln>
                        <a:effectLst/>
                        <a:uLnTx/>
                        <a:uFillTx/>
                      </a:endParaRPr>
                    </a:p>
                  </a:txBody>
                  <a:tcPr marL="133877" marR="133877"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1" i="0" u="none" strike="noStrike" kern="0" cap="none" spc="0" normalizeH="0" baseline="0" noProof="0" dirty="0">
                        <a:ln>
                          <a:noFill/>
                        </a:ln>
                        <a:effectLst/>
                        <a:uLnTx/>
                        <a:uFillTx/>
                      </a:endParaRPr>
                    </a:p>
                  </a:txBody>
                  <a:tcPr marL="133877" marR="133877"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33877" marR="133877"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33877" marR="133877"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endParaRPr kumimoji="1" lang="en-US" sz="1400" b="1" i="0" u="none" strike="noStrike" kern="1200" dirty="0">
                        <a:solidFill>
                          <a:srgbClr val="000000"/>
                        </a:solidFill>
                        <a:effectLst/>
                        <a:latin typeface="+mn-ea"/>
                        <a:ea typeface="+mn-ea"/>
                        <a:cs typeface="+mn-cs"/>
                      </a:endParaRPr>
                    </a:p>
                  </a:txBody>
                  <a:tcPr marL="111600" marR="111600" marT="39600" marB="39600" anchor="ctr">
                    <a:lnL w="12700" cmpd="sng">
                      <a:noFill/>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sp>
        <p:nvSpPr>
          <p:cNvPr id="2" name="正方形/長方形 45">
            <a:extLst>
              <a:ext uri="{FF2B5EF4-FFF2-40B4-BE49-F238E27FC236}">
                <a16:creationId xmlns:a16="http://schemas.microsoft.com/office/drawing/2014/main" id="{5681F462-E9F1-FFF8-9E40-817696AE508F}"/>
              </a:ext>
            </a:extLst>
          </p:cNvPr>
          <p:cNvSpPr/>
          <p:nvPr/>
        </p:nvSpPr>
        <p:spPr>
          <a:xfrm>
            <a:off x="10122956" y="620713"/>
            <a:ext cx="1780651" cy="203153"/>
          </a:xfrm>
          <a:prstGeom prst="rect">
            <a:avLst/>
          </a:prstGeom>
          <a:solidFill>
            <a:schemeClr val="bg1">
              <a:alpha val="50000"/>
            </a:schemeClr>
          </a:solidFill>
          <a:ln w="15875" cap="rnd" cmpd="sng" algn="ctr">
            <a:noFill/>
            <a:prstDash val="solid"/>
          </a:ln>
          <a:effectLst/>
        </p:spPr>
        <p:txBody>
          <a:bodyPr rtlCol="0" anchor="ctr"/>
          <a:lstStyle/>
          <a:p>
            <a:pPr algn="ctr" defTabSz="457200"/>
            <a:r>
              <a:rPr kumimoji="0" lang="en-US" altLang="ja-JP" sz="1100" kern="0" dirty="0">
                <a:latin typeface="+mn-ea"/>
              </a:rPr>
              <a:t>[2026</a:t>
            </a:r>
            <a:r>
              <a:rPr kumimoji="0" lang="ja-JP" altLang="en-US" sz="1100" kern="0" dirty="0">
                <a:latin typeface="+mn-ea"/>
              </a:rPr>
              <a:t>年</a:t>
            </a:r>
            <a:r>
              <a:rPr kumimoji="0" lang="en-US" altLang="ja-JP" sz="1100" kern="0" dirty="0">
                <a:latin typeface="+mn-ea"/>
              </a:rPr>
              <a:t>2</a:t>
            </a:r>
            <a:r>
              <a:rPr kumimoji="0" lang="ja-JP" altLang="en-US" sz="1100" kern="0" dirty="0">
                <a:latin typeface="+mn-ea"/>
              </a:rPr>
              <a:t>月現在</a:t>
            </a:r>
            <a:r>
              <a:rPr kumimoji="0" lang="en-US" altLang="ja-JP" sz="1100" kern="0" dirty="0">
                <a:latin typeface="+mn-ea"/>
              </a:rPr>
              <a:t>]</a:t>
            </a:r>
          </a:p>
        </p:txBody>
      </p:sp>
    </p:spTree>
    <p:extLst>
      <p:ext uri="{BB962C8B-B14F-4D97-AF65-F5344CB8AC3E}">
        <p14:creationId xmlns:p14="http://schemas.microsoft.com/office/powerpoint/2010/main" val="1179430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8"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029" name="タイトル 27"/>
          <p:cNvSpPr>
            <a:spLocks noGrp="1"/>
          </p:cNvSpPr>
          <p:nvPr>
            <p:ph type="title"/>
          </p:nvPr>
        </p:nvSpPr>
        <p:spPr/>
        <p:txBody>
          <a:bodyPr vert="horz">
            <a:normAutofit/>
          </a:bodyPr>
          <a:lstStyle/>
          <a:p>
            <a:r>
              <a:rPr lang="en-US" altLang="ja-JP">
                <a:latin typeface="+mn-ea"/>
                <a:ea typeface="+mn-ea"/>
              </a:rPr>
              <a:t>6</a:t>
            </a:r>
            <a:r>
              <a:rPr kumimoji="1" lang="en-US" altLang="ja-JP">
                <a:latin typeface="+mn-ea"/>
                <a:ea typeface="+mn-ea"/>
              </a:rPr>
              <a:t>. </a:t>
            </a:r>
            <a:r>
              <a:rPr kumimoji="1" lang="ja-JP" altLang="en-US">
                <a:latin typeface="+mn-ea"/>
                <a:ea typeface="+mn-ea"/>
              </a:rPr>
              <a:t>人的資本経営データ（データ集）</a:t>
            </a:r>
            <a:endParaRPr lang="ja-JP" altLang="en-US">
              <a:latin typeface="+mn-ea"/>
              <a:ea typeface="+mn-ea"/>
            </a:endParaRPr>
          </a:p>
        </p:txBody>
      </p:sp>
      <p:sp>
        <p:nvSpPr>
          <p:cNvPr id="2030" name="スライド番号プレースホルダー 28"/>
          <p:cNvSpPr>
            <a:spLocks noGrp="1"/>
          </p:cNvSpPr>
          <p:nvPr>
            <p:ph type="sldNum" sz="quarter" idx="12"/>
          </p:nvPr>
        </p:nvSpPr>
        <p:spPr/>
        <p:txBody>
          <a:bodyPr/>
          <a:lstStyle/>
          <a:p>
            <a:fld id="{273F110B-3E81-42E9-B683-BD8814B58ECE}" type="slidenum">
              <a:rPr lang="ja-JP" altLang="en-US" smtClean="0">
                <a:latin typeface="+mn-ea"/>
              </a:rPr>
              <a:pPr/>
              <a:t>26</a:t>
            </a:fld>
            <a:endParaRPr lang="ja-JP" altLang="en-US">
              <a:latin typeface="+mn-ea"/>
            </a:endParaRPr>
          </a:p>
        </p:txBody>
      </p:sp>
      <p:graphicFrame>
        <p:nvGraphicFramePr>
          <p:cNvPr id="2031" name="Table 2"/>
          <p:cNvGraphicFramePr>
            <a:graphicFrameLocks noGrp="1"/>
          </p:cNvGraphicFramePr>
          <p:nvPr>
            <p:extLst>
              <p:ext uri="{D42A27DB-BD31-4B8C-83A1-F6EECF244321}">
                <p14:modId xmlns:p14="http://schemas.microsoft.com/office/powerpoint/2010/main" val="1992967714"/>
              </p:ext>
            </p:extLst>
          </p:nvPr>
        </p:nvGraphicFramePr>
        <p:xfrm>
          <a:off x="422560" y="2844863"/>
          <a:ext cx="11309938" cy="2494510"/>
        </p:xfrm>
        <a:graphic>
          <a:graphicData uri="http://schemas.openxmlformats.org/drawingml/2006/table">
            <a:tbl>
              <a:tblPr firstRow="1" bandRow="1">
                <a:tableStyleId>{5C22544A-7EE6-4342-B048-85BDC9FD1C3A}</a:tableStyleId>
              </a:tblPr>
              <a:tblGrid>
                <a:gridCol w="376323">
                  <a:extLst>
                    <a:ext uri="{9D8B030D-6E8A-4147-A177-3AD203B41FA5}">
                      <a16:colId xmlns:a16="http://schemas.microsoft.com/office/drawing/2014/main" val="20000"/>
                    </a:ext>
                  </a:extLst>
                </a:gridCol>
                <a:gridCol w="5099221">
                  <a:extLst>
                    <a:ext uri="{9D8B030D-6E8A-4147-A177-3AD203B41FA5}">
                      <a16:colId xmlns:a16="http://schemas.microsoft.com/office/drawing/2014/main" val="20001"/>
                    </a:ext>
                  </a:extLst>
                </a:gridCol>
                <a:gridCol w="1944798">
                  <a:extLst>
                    <a:ext uri="{9D8B030D-6E8A-4147-A177-3AD203B41FA5}">
                      <a16:colId xmlns:a16="http://schemas.microsoft.com/office/drawing/2014/main" val="20002"/>
                    </a:ext>
                  </a:extLst>
                </a:gridCol>
                <a:gridCol w="1944798">
                  <a:extLst>
                    <a:ext uri="{9D8B030D-6E8A-4147-A177-3AD203B41FA5}">
                      <a16:colId xmlns:a16="http://schemas.microsoft.com/office/drawing/2014/main" val="20003"/>
                    </a:ext>
                  </a:extLst>
                </a:gridCol>
                <a:gridCol w="1944798">
                  <a:extLst>
                    <a:ext uri="{9D8B030D-6E8A-4147-A177-3AD203B41FA5}">
                      <a16:colId xmlns:a16="http://schemas.microsoft.com/office/drawing/2014/main" val="20004"/>
                    </a:ext>
                  </a:extLst>
                </a:gridCol>
              </a:tblGrid>
              <a:tr h="498055">
                <a:tc>
                  <a:txBody>
                    <a:bodyPr/>
                    <a:lstStyle/>
                    <a:p>
                      <a:endParaRPr lang="en-US" sz="1300">
                        <a:latin typeface="+mn-ea"/>
                        <a:ea typeface="+mn-ea"/>
                      </a:endParaRPr>
                    </a:p>
                  </a:txBody>
                  <a:tcPr marL="110642" marR="110642" marT="37785" marB="3778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1300">
                        <a:latin typeface="+mn-ea"/>
                        <a:ea typeface="+mn-ea"/>
                      </a:endParaRP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chemeClr val="tx1"/>
                          </a:solidFill>
                          <a:effectLst/>
                          <a:uLnTx/>
                          <a:uFillTx/>
                          <a:latin typeface="+mn-lt"/>
                        </a:rPr>
                        <a:t>2023</a:t>
                      </a:r>
                      <a:r>
                        <a:rPr kumimoji="0" lang="ja-JP" altLang="en-US" sz="1600" b="1" i="0" u="none" strike="noStrike" kern="0" cap="none" spc="0" normalizeH="0" baseline="0" noProof="0" dirty="0">
                          <a:ln>
                            <a:noFill/>
                          </a:ln>
                          <a:solidFill>
                            <a:schemeClr val="tx1"/>
                          </a:solidFill>
                          <a:effectLst/>
                          <a:uLnTx/>
                          <a:uFillTx/>
                          <a:latin typeface="+mn-lt"/>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2E2E38"/>
                          </a:solidFill>
                          <a:effectLst/>
                          <a:uLnTx/>
                          <a:uFillTx/>
                          <a:latin typeface="BIZ UDPゴシック"/>
                          <a:ea typeface="BIZ UDPゴシック"/>
                          <a:cs typeface="+mn-cs"/>
                        </a:rPr>
                        <a:t>2024</a:t>
                      </a:r>
                      <a:r>
                        <a:rPr kumimoji="0" lang="ja-JP" altLang="en-US" sz="1600" b="1" i="0" u="none" strike="noStrike" kern="0" cap="none" spc="0" normalizeH="0" baseline="0" noProof="0" dirty="0">
                          <a:ln>
                            <a:noFill/>
                          </a:ln>
                          <a:solidFill>
                            <a:srgbClr val="2E2E38"/>
                          </a:solidFill>
                          <a:effectLst/>
                          <a:uLnTx/>
                          <a:uFillTx/>
                          <a:latin typeface="BIZ UDPゴシック"/>
                          <a:ea typeface="BIZ UDPゴシック"/>
                          <a:cs typeface="+mn-cs"/>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2E2E38"/>
                          </a:solidFill>
                          <a:effectLst/>
                          <a:uLnTx/>
                          <a:uFillTx/>
                          <a:latin typeface="BIZ UDPゴシック"/>
                          <a:ea typeface="BIZ UDPゴシック"/>
                          <a:cs typeface="+mn-cs"/>
                        </a:rPr>
                        <a:t>2025</a:t>
                      </a:r>
                      <a:r>
                        <a:rPr kumimoji="0" lang="ja-JP" altLang="en-US" sz="1600" b="1" i="0" u="none" strike="noStrike" kern="0" cap="none" spc="0" normalizeH="0" baseline="0" noProof="0" dirty="0">
                          <a:ln>
                            <a:noFill/>
                          </a:ln>
                          <a:solidFill>
                            <a:srgbClr val="2E2E38"/>
                          </a:solidFill>
                          <a:effectLst/>
                          <a:uLnTx/>
                          <a:uFillTx/>
                          <a:latin typeface="BIZ UDPゴシック"/>
                          <a:ea typeface="BIZ UDPゴシック"/>
                          <a:cs typeface="+mn-cs"/>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8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700" b="0" i="0" u="none" strike="noStrike" kern="0" cap="none" spc="0" normalizeH="0" baseline="0" noProof="0">
                        <a:ln>
                          <a:noFill/>
                        </a:ln>
                        <a:effectLst/>
                        <a:uLnTx/>
                        <a:uFillTx/>
                        <a:latin typeface="+mn-ea"/>
                        <a:ea typeface="+mn-ea"/>
                      </a:endParaRPr>
                    </a:p>
                  </a:txBody>
                  <a:tcPr marL="110642" marR="110642"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effectLst/>
                          <a:uLnTx/>
                          <a:uFillTx/>
                          <a:latin typeface="+mn-ea"/>
                          <a:ea typeface="+mn-ea"/>
                        </a:rPr>
                        <a:t>女性管理職比率・人数</a:t>
                      </a:r>
                      <a:r>
                        <a:rPr kumimoji="0" lang="ja-JP" altLang="en-US" sz="1800" b="1" i="0" u="none" strike="noStrike" kern="0" cap="none" spc="0" normalizeH="0" baseline="0" noProof="0">
                          <a:ln>
                            <a:noFill/>
                          </a:ln>
                          <a:effectLst/>
                          <a:uLnTx/>
                          <a:uFillTx/>
                          <a:latin typeface="+mn-ea"/>
                          <a:ea typeface="+mn-ea"/>
                        </a:rPr>
                        <a:t>　</a:t>
                      </a:r>
                      <a:r>
                        <a:rPr kumimoji="0" lang="en-US" altLang="ja-JP" sz="1100" b="1" i="0" u="none" strike="noStrike" kern="0" cap="none" spc="0" normalizeH="0" baseline="0" noProof="0">
                          <a:ln>
                            <a:noFill/>
                          </a:ln>
                          <a:effectLst/>
                          <a:uLnTx/>
                          <a:uFillTx/>
                          <a:latin typeface="+mn-ea"/>
                          <a:ea typeface="+mn-ea"/>
                        </a:rPr>
                        <a:t>※</a:t>
                      </a:r>
                      <a:r>
                        <a:rPr kumimoji="0" lang="ja-JP" altLang="en-US" sz="1100" b="1" i="0" u="none" strike="noStrike" kern="0" cap="none" spc="0" normalizeH="0" baseline="0" noProof="0">
                          <a:ln>
                            <a:noFill/>
                          </a:ln>
                          <a:effectLst/>
                          <a:uLnTx/>
                          <a:uFillTx/>
                          <a:latin typeface="+mn-ea"/>
                          <a:ea typeface="+mn-ea"/>
                        </a:rPr>
                        <a:t>正規のみ</a:t>
                      </a:r>
                      <a:endParaRPr kumimoji="0" lang="ja-JP" altLang="en-US" sz="1400" b="1" i="0" u="none" strike="noStrike" kern="0" cap="none" spc="0" normalizeH="0" baseline="0" noProof="0">
                        <a:ln>
                          <a:noFill/>
                        </a:ln>
                        <a:effectLst/>
                        <a:uLnTx/>
                        <a:uFillTx/>
                        <a:latin typeface="+mn-ea"/>
                        <a:ea typeface="+mn-ea"/>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E2E38"/>
                          </a:solidFill>
                          <a:effectLst/>
                          <a:uLnTx/>
                          <a:uFillTx/>
                          <a:latin typeface="BIZ UDPゴシック"/>
                          <a:ea typeface="BIZ UDPゴシック"/>
                          <a:cs typeface="+mn-cs"/>
                        </a:rPr>
                        <a:t>-</a:t>
                      </a:r>
                      <a:endPar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E2E38"/>
                          </a:solidFill>
                          <a:effectLst/>
                          <a:uLnTx/>
                          <a:uFillTx/>
                          <a:latin typeface="BIZ UDPゴシック"/>
                          <a:ea typeface="BIZ UDPゴシック"/>
                          <a:cs typeface="+mn-cs"/>
                        </a:rPr>
                        <a:t>-</a:t>
                      </a:r>
                      <a:endPar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kumimoji="1" lang="zh-CN" altLang="en-US" sz="1400" b="1" i="0" u="none" strike="noStrike" kern="1200" dirty="0">
                          <a:solidFill>
                            <a:srgbClr val="000000"/>
                          </a:solidFill>
                          <a:effectLst/>
                          <a:latin typeface="+mn-ea"/>
                          <a:ea typeface="+mn-ea"/>
                          <a:cs typeface="+mn-cs"/>
                        </a:rPr>
                        <a:t>比率 </a:t>
                      </a:r>
                      <a:r>
                        <a:rPr kumimoji="1" lang="ja-JP" altLang="en-US" sz="1400" b="1" i="0" u="none" strike="noStrike" kern="1200" dirty="0">
                          <a:solidFill>
                            <a:srgbClr val="000000"/>
                          </a:solidFill>
                          <a:effectLst/>
                          <a:latin typeface="+mn-ea"/>
                          <a:ea typeface="+mn-ea"/>
                          <a:cs typeface="+mn-cs"/>
                        </a:rPr>
                        <a:t>６０</a:t>
                      </a:r>
                      <a:r>
                        <a:rPr kumimoji="1" lang="en-US" altLang="zh-CN" sz="1400" b="1" i="0" u="none" strike="noStrike" kern="1200" dirty="0">
                          <a:solidFill>
                            <a:srgbClr val="000000"/>
                          </a:solidFill>
                          <a:effectLst/>
                          <a:latin typeface="+mn-ea"/>
                          <a:ea typeface="+mn-ea"/>
                          <a:cs typeface="+mn-cs"/>
                        </a:rPr>
                        <a:t>%</a:t>
                      </a:r>
                    </a:p>
                    <a:p>
                      <a:pPr marL="0" algn="r" defTabSz="914400" rtl="0" eaLnBrk="1" fontAlgn="ctr" latinLnBrk="0" hangingPunct="1"/>
                      <a:r>
                        <a:rPr kumimoji="1" lang="zh-CN" altLang="en-US" sz="1400" b="1" i="0" u="none" strike="noStrike" kern="1200" dirty="0">
                          <a:solidFill>
                            <a:srgbClr val="000000"/>
                          </a:solidFill>
                          <a:effectLst/>
                          <a:latin typeface="+mn-ea"/>
                          <a:ea typeface="+mn-ea"/>
                          <a:cs typeface="+mn-cs"/>
                        </a:rPr>
                        <a:t>人数 </a:t>
                      </a:r>
                      <a:r>
                        <a:rPr kumimoji="1" lang="ja-JP" altLang="en-US" sz="1400" b="1" i="0" u="none" strike="noStrike" kern="1200" dirty="0">
                          <a:solidFill>
                            <a:srgbClr val="000000"/>
                          </a:solidFill>
                          <a:effectLst/>
                          <a:latin typeface="+mn-ea"/>
                          <a:ea typeface="+mn-ea"/>
                          <a:cs typeface="+mn-cs"/>
                        </a:rPr>
                        <a:t>６</a:t>
                      </a:r>
                      <a:r>
                        <a:rPr kumimoji="1" lang="zh-CN" altLang="en-US" sz="1400" b="1" i="0" u="none" strike="noStrike" kern="1200" dirty="0">
                          <a:solidFill>
                            <a:srgbClr val="000000"/>
                          </a:solidFill>
                          <a:effectLst/>
                          <a:latin typeface="+mn-ea"/>
                          <a:ea typeface="+mn-ea"/>
                          <a:cs typeface="+mn-cs"/>
                        </a:rPr>
                        <a:t>人</a:t>
                      </a:r>
                    </a:p>
                  </a:txBody>
                  <a:tcPr marL="110642" marR="110642" marT="37785" marB="37785" anchor="ctr">
                    <a:lnL w="12700" cmpd="sng">
                      <a:noFill/>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1"/>
                  </a:ext>
                </a:extLst>
              </a:tr>
              <a:tr h="498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700" b="0" i="0" u="none" strike="noStrike" kern="0" cap="none" spc="0" normalizeH="0" baseline="0" noProof="0">
                        <a:ln>
                          <a:noFill/>
                        </a:ln>
                        <a:effectLst/>
                        <a:uLnTx/>
                        <a:uFillTx/>
                        <a:latin typeface="+mn-ea"/>
                        <a:ea typeface="+mn-ea"/>
                      </a:endParaRPr>
                    </a:p>
                  </a:txBody>
                  <a:tcPr marL="110642" marR="110642"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0" normalizeH="0" baseline="0" noProof="0" dirty="0">
                          <a:ln>
                            <a:noFill/>
                          </a:ln>
                          <a:effectLst/>
                          <a:uLnTx/>
                          <a:uFillTx/>
                        </a:rPr>
                        <a:t>新規採用人数</a:t>
                      </a: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rPr>
                        <a:t>14</a:t>
                      </a:r>
                      <a:r>
                        <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rPr>
                        <a:t>人</a:t>
                      </a:r>
                      <a:endPar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rPr>
                        <a:t>8</a:t>
                      </a:r>
                      <a:r>
                        <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rPr>
                        <a:t>人</a:t>
                      </a:r>
                      <a:endPar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kumimoji="1" lang="en-US" sz="1400" b="1" i="0" u="none" strike="noStrike" kern="1200" cap="none" spc="0" normalizeH="0" baseline="0" dirty="0">
                          <a:ln>
                            <a:noFill/>
                          </a:ln>
                          <a:solidFill>
                            <a:srgbClr val="2E2E38"/>
                          </a:solidFill>
                          <a:effectLst/>
                          <a:uLnTx/>
                          <a:uFillTx/>
                          <a:latin typeface="+mn-lt"/>
                          <a:ea typeface="+mn-ea"/>
                          <a:cs typeface="+mn-cs"/>
                        </a:rPr>
                        <a:t>11</a:t>
                      </a:r>
                      <a:r>
                        <a:rPr kumimoji="1" lang="ja-JP" altLang="en-US" sz="1400" b="1" i="0" u="none" strike="noStrike" kern="1200" cap="none" spc="0" normalizeH="0" baseline="0" dirty="0">
                          <a:ln>
                            <a:noFill/>
                          </a:ln>
                          <a:solidFill>
                            <a:srgbClr val="2E2E38"/>
                          </a:solidFill>
                          <a:effectLst/>
                          <a:uLnTx/>
                          <a:uFillTx/>
                          <a:latin typeface="+mn-lt"/>
                          <a:ea typeface="+mn-ea"/>
                          <a:cs typeface="+mn-cs"/>
                        </a:rPr>
                        <a:t>人</a:t>
                      </a:r>
                      <a:endParaRPr kumimoji="1" lang="en-US" sz="1400" b="1" i="0" u="none" strike="noStrike" kern="1200" cap="none" spc="0" normalizeH="0" baseline="0" dirty="0">
                        <a:ln>
                          <a:noFill/>
                        </a:ln>
                        <a:solidFill>
                          <a:srgbClr val="2E2E38"/>
                        </a:solidFill>
                        <a:effectLst/>
                        <a:uLnTx/>
                        <a:uFillTx/>
                        <a:latin typeface="+mn-lt"/>
                        <a:ea typeface="+mn-ea"/>
                        <a:cs typeface="+mn-cs"/>
                      </a:endParaRPr>
                    </a:p>
                  </a:txBody>
                  <a:tcPr marL="110642" marR="110642" marT="37785" marB="37785" anchor="ctr">
                    <a:lnL w="12700" cmpd="sng">
                      <a:noFill/>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761249211"/>
                  </a:ext>
                </a:extLst>
              </a:tr>
              <a:tr h="498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700" b="0" i="0" u="none" strike="noStrike" kern="0" cap="none" spc="0" normalizeH="0" baseline="0" noProof="0">
                        <a:ln>
                          <a:noFill/>
                        </a:ln>
                        <a:effectLst/>
                        <a:uLnTx/>
                        <a:uFillTx/>
                        <a:latin typeface="+mn-ea"/>
                        <a:ea typeface="+mn-ea"/>
                      </a:endParaRPr>
                    </a:p>
                  </a:txBody>
                  <a:tcPr marL="110642" marR="110642"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effectLst/>
                          <a:uLnTx/>
                          <a:uFillTx/>
                        </a:rPr>
                        <a:t>離職率　</a:t>
                      </a:r>
                      <a:r>
                        <a:rPr kumimoji="0" lang="en-US" altLang="ja-JP" sz="1100" b="1" i="0" u="none" strike="noStrike" kern="0" cap="none" spc="0" normalizeH="0" baseline="0" noProof="0" dirty="0">
                          <a:ln>
                            <a:noFill/>
                          </a:ln>
                          <a:effectLst/>
                          <a:uLnTx/>
                          <a:uFillTx/>
                        </a:rPr>
                        <a:t>※</a:t>
                      </a:r>
                      <a:r>
                        <a:rPr kumimoji="0" lang="ja-JP" altLang="en-US" sz="1100" b="1" i="0" u="none" strike="noStrike" kern="0" cap="none" spc="0" normalizeH="0" baseline="0" noProof="0" dirty="0">
                          <a:ln>
                            <a:noFill/>
                          </a:ln>
                          <a:effectLst/>
                          <a:uLnTx/>
                          <a:uFillTx/>
                        </a:rPr>
                        <a:t>正規のみ</a:t>
                      </a:r>
                      <a:endParaRPr kumimoji="0" lang="ja-JP" altLang="en-US" sz="1400" b="1" i="0" u="none" strike="noStrike" kern="0" cap="none" spc="0" normalizeH="0" baseline="0" noProof="0" dirty="0">
                        <a:ln>
                          <a:noFill/>
                        </a:ln>
                        <a:effectLst/>
                        <a:uLnTx/>
                        <a:uFillTx/>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rPr>
                        <a:t>11.9%</a:t>
                      </a: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rPr>
                        <a:t>10.5%</a:t>
                      </a: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kumimoji="1" lang="ja-JP" altLang="en-US" sz="1400" b="1" i="0" u="none" strike="noStrike" kern="1200" cap="none" spc="0" normalizeH="0" baseline="0" noProof="0" dirty="0">
                          <a:ln>
                            <a:noFill/>
                          </a:ln>
                          <a:solidFill>
                            <a:srgbClr val="2E2E38"/>
                          </a:solidFill>
                          <a:effectLst/>
                          <a:uLnTx/>
                          <a:uFillTx/>
                          <a:latin typeface="BIZ UDPゴシック"/>
                          <a:ea typeface="BIZ UDPゴシック"/>
                          <a:cs typeface="+mn-cs"/>
                        </a:rPr>
                        <a:t>１１</a:t>
                      </a:r>
                      <a:r>
                        <a:rPr kumimoji="1" lang="en-US" altLang="ja-JP" sz="1400" b="1" i="0" u="none" strike="noStrike" kern="1200" cap="none" spc="0" normalizeH="0" baseline="0" noProof="0" dirty="0">
                          <a:ln>
                            <a:noFill/>
                          </a:ln>
                          <a:solidFill>
                            <a:srgbClr val="2E2E38"/>
                          </a:solidFill>
                          <a:effectLst/>
                          <a:uLnTx/>
                          <a:uFillTx/>
                          <a:latin typeface="BIZ UDPゴシック"/>
                          <a:ea typeface="BIZ UDPゴシック"/>
                          <a:cs typeface="+mn-cs"/>
                        </a:rPr>
                        <a:t>%</a:t>
                      </a:r>
                      <a:endParaRPr kumimoji="1" lang="en-US" sz="1600" b="1"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110642" marR="110642" marT="37785" marB="37785" anchor="ctr">
                    <a:lnL w="12700" cmpd="sng">
                      <a:noFill/>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498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700" b="0" i="0" u="none" strike="noStrike" kern="0" cap="none" spc="0" normalizeH="0" baseline="0" noProof="0">
                        <a:ln>
                          <a:noFill/>
                        </a:ln>
                        <a:effectLst/>
                        <a:uLnTx/>
                        <a:uFillTx/>
                        <a:latin typeface="+mn-ea"/>
                        <a:ea typeface="+mn-ea"/>
                      </a:endParaRPr>
                    </a:p>
                  </a:txBody>
                  <a:tcPr marL="110642" marR="110642"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effectLst/>
                          <a:uLnTx/>
                          <a:uFillTx/>
                        </a:rPr>
                        <a:t>平均勤続年数　</a:t>
                      </a:r>
                      <a:r>
                        <a:rPr kumimoji="0" lang="en-US" altLang="ja-JP" sz="1100" b="1" i="0" u="none" strike="noStrike" kern="0" cap="none" spc="0" normalizeH="0" baseline="0" noProof="0">
                          <a:ln>
                            <a:noFill/>
                          </a:ln>
                          <a:effectLst/>
                          <a:uLnTx/>
                          <a:uFillTx/>
                        </a:rPr>
                        <a:t>※</a:t>
                      </a:r>
                      <a:r>
                        <a:rPr kumimoji="0" lang="ja-JP" altLang="en-US" sz="1100" b="1" i="0" u="none" strike="noStrike" kern="0" cap="none" spc="0" normalizeH="0" baseline="0" noProof="0">
                          <a:ln>
                            <a:noFill/>
                          </a:ln>
                          <a:effectLst/>
                          <a:uLnTx/>
                          <a:uFillTx/>
                        </a:rPr>
                        <a:t>正規のみ</a:t>
                      </a:r>
                      <a:endParaRPr kumimoji="0" lang="ja-JP" altLang="en-US" sz="1400" b="1" i="0" u="none" strike="noStrike" kern="0" cap="none" spc="0" normalizeH="0" baseline="0" noProof="0">
                        <a:ln>
                          <a:noFill/>
                        </a:ln>
                        <a:effectLst/>
                        <a:uLnTx/>
                        <a:uFillTx/>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rPr>
                        <a:t>8.0</a:t>
                      </a:r>
                      <a:r>
                        <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rPr>
                        <a:t>年</a:t>
                      </a:r>
                      <a:endPar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rPr>
                        <a:t>7.5</a:t>
                      </a:r>
                      <a:r>
                        <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rPr>
                        <a:t>年</a:t>
                      </a:r>
                      <a:endPar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kumimoji="1" lang="ja-JP" altLang="en-US" sz="1400" b="1" i="0" u="none" strike="noStrike" kern="1200" cap="none" spc="0" normalizeH="0" baseline="0" noProof="0" dirty="0">
                          <a:ln>
                            <a:noFill/>
                          </a:ln>
                          <a:solidFill>
                            <a:srgbClr val="2E2E38"/>
                          </a:solidFill>
                          <a:effectLst/>
                          <a:uLnTx/>
                          <a:uFillTx/>
                          <a:latin typeface="+mn-lt"/>
                          <a:ea typeface="+mn-ea"/>
                          <a:cs typeface="+mn-cs"/>
                        </a:rPr>
                        <a:t>６．９年</a:t>
                      </a:r>
                      <a:endParaRPr kumimoji="1" lang="en-US" sz="1600" b="1"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110642" marR="110642" marT="37785" marB="37785" anchor="ctr">
                    <a:lnL w="12700" cmpd="sng">
                      <a:noFill/>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bl>
          </a:graphicData>
        </a:graphic>
      </p:graphicFrame>
      <p:sp>
        <p:nvSpPr>
          <p:cNvPr id="2032" name="フローチャート: 端子 477"/>
          <p:cNvSpPr/>
          <p:nvPr/>
        </p:nvSpPr>
        <p:spPr>
          <a:xfrm>
            <a:off x="9001601" y="2229268"/>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安全衛生・</a:t>
            </a:r>
            <a:endParaRPr lang="en-US" altLang="ja-JP" sz="1400" b="1">
              <a:solidFill>
                <a:schemeClr val="bg1"/>
              </a:solidFill>
              <a:latin typeface="+mn-ea"/>
            </a:endParaRPr>
          </a:p>
          <a:p>
            <a:pPr algn="ctr"/>
            <a:r>
              <a:rPr lang="ja-JP" altLang="en-US" sz="1400" b="1">
                <a:solidFill>
                  <a:schemeClr val="bg1"/>
                </a:solidFill>
                <a:latin typeface="+mn-ea"/>
              </a:rPr>
              <a:t>コンプライアンス</a:t>
            </a:r>
          </a:p>
        </p:txBody>
      </p:sp>
      <p:sp>
        <p:nvSpPr>
          <p:cNvPr id="2033" name="フローチャート: 端子 477"/>
          <p:cNvSpPr/>
          <p:nvPr/>
        </p:nvSpPr>
        <p:spPr>
          <a:xfrm>
            <a:off x="4759553" y="770856"/>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事業成果・</a:t>
            </a:r>
            <a:endParaRPr lang="en-US" altLang="ja-JP" sz="1400" b="1">
              <a:solidFill>
                <a:schemeClr val="bg1"/>
              </a:solidFill>
              <a:latin typeface="+mn-ea"/>
            </a:endParaRPr>
          </a:p>
          <a:p>
            <a:pPr algn="ctr"/>
            <a:r>
              <a:rPr lang="ja-JP" altLang="en-US" sz="1400" b="1">
                <a:solidFill>
                  <a:schemeClr val="bg1"/>
                </a:solidFill>
                <a:latin typeface="+mn-ea"/>
              </a:rPr>
              <a:t>戦略の実現</a:t>
            </a:r>
          </a:p>
        </p:txBody>
      </p:sp>
      <p:sp>
        <p:nvSpPr>
          <p:cNvPr id="2034" name="フローチャート: 端子 477"/>
          <p:cNvSpPr/>
          <p:nvPr/>
        </p:nvSpPr>
        <p:spPr>
          <a:xfrm>
            <a:off x="4797668" y="1500063"/>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事業戦略に応じた</a:t>
            </a:r>
            <a:endParaRPr lang="en-US" altLang="ja-JP" sz="1400" b="1">
              <a:solidFill>
                <a:schemeClr val="bg1"/>
              </a:solidFill>
              <a:latin typeface="+mn-ea"/>
            </a:endParaRPr>
          </a:p>
          <a:p>
            <a:pPr algn="ctr"/>
            <a:r>
              <a:rPr lang="ja-JP" altLang="en-US" sz="1400" b="1">
                <a:solidFill>
                  <a:schemeClr val="bg1"/>
                </a:solidFill>
                <a:latin typeface="+mn-ea"/>
              </a:rPr>
              <a:t>ジョブ構成・要員</a:t>
            </a:r>
          </a:p>
        </p:txBody>
      </p:sp>
      <p:sp>
        <p:nvSpPr>
          <p:cNvPr id="2035" name="フローチャート: 端子 477"/>
          <p:cNvSpPr/>
          <p:nvPr/>
        </p:nvSpPr>
        <p:spPr>
          <a:xfrm>
            <a:off x="4797668" y="2229268"/>
            <a:ext cx="2239946" cy="483587"/>
          </a:xfrm>
          <a:prstGeom prst="roundRect">
            <a:avLst>
              <a:gd name="adj" fmla="val 50000"/>
            </a:avLst>
          </a:prstGeom>
          <a:solidFill>
            <a:srgbClr val="992F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人材の獲得・</a:t>
            </a:r>
            <a:endParaRPr lang="en-US" altLang="ja-JP" sz="1400" b="1">
              <a:solidFill>
                <a:schemeClr val="bg1"/>
              </a:solidFill>
              <a:latin typeface="+mn-ea"/>
            </a:endParaRPr>
          </a:p>
          <a:p>
            <a:pPr algn="ctr"/>
            <a:r>
              <a:rPr lang="ja-JP" altLang="en-US" sz="1400" b="1">
                <a:solidFill>
                  <a:schemeClr val="bg1"/>
                </a:solidFill>
                <a:latin typeface="+mn-ea"/>
              </a:rPr>
              <a:t>惹き付け</a:t>
            </a:r>
            <a:r>
              <a:rPr lang="ja-JP" altLang="en-US" sz="1100" b="1">
                <a:solidFill>
                  <a:schemeClr val="bg1"/>
                </a:solidFill>
                <a:latin typeface="+mn-ea"/>
              </a:rPr>
              <a:t>（リテンション）</a:t>
            </a:r>
            <a:endParaRPr lang="ja-JP" altLang="en-US" sz="1400" b="1">
              <a:solidFill>
                <a:schemeClr val="bg1"/>
              </a:solidFill>
              <a:latin typeface="+mn-ea"/>
            </a:endParaRPr>
          </a:p>
        </p:txBody>
      </p:sp>
      <p:sp>
        <p:nvSpPr>
          <p:cNvPr id="2036" name="フローチャート: 端子 477"/>
          <p:cNvSpPr/>
          <p:nvPr/>
        </p:nvSpPr>
        <p:spPr>
          <a:xfrm>
            <a:off x="2026777" y="1500062"/>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人材の成長・活躍</a:t>
            </a:r>
          </a:p>
        </p:txBody>
      </p:sp>
      <p:sp>
        <p:nvSpPr>
          <p:cNvPr id="2037" name="フローチャート: 端子 477"/>
          <p:cNvSpPr/>
          <p:nvPr/>
        </p:nvSpPr>
        <p:spPr>
          <a:xfrm>
            <a:off x="7699249" y="1500061"/>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人材の貢献に</a:t>
            </a:r>
            <a:endParaRPr lang="en-US" altLang="ja-JP" sz="1400" b="1">
              <a:solidFill>
                <a:schemeClr val="bg1"/>
              </a:solidFill>
              <a:latin typeface="+mn-ea"/>
            </a:endParaRPr>
          </a:p>
          <a:p>
            <a:pPr algn="ctr"/>
            <a:r>
              <a:rPr lang="ja-JP" altLang="en-US" sz="1400" b="1">
                <a:solidFill>
                  <a:schemeClr val="bg1"/>
                </a:solidFill>
                <a:latin typeface="+mn-ea"/>
              </a:rPr>
              <a:t>報いる報酬</a:t>
            </a:r>
          </a:p>
        </p:txBody>
      </p:sp>
      <p:cxnSp>
        <p:nvCxnSpPr>
          <p:cNvPr id="2038" name="コネクタ: 曲線 17"/>
          <p:cNvCxnSpPr>
            <a:cxnSpLocks/>
            <a:stCxn id="2033" idx="3"/>
            <a:endCxn id="2037" idx="0"/>
          </p:cNvCxnSpPr>
          <p:nvPr/>
        </p:nvCxnSpPr>
        <p:spPr>
          <a:xfrm>
            <a:off x="6999499" y="1012649"/>
            <a:ext cx="1819723" cy="487412"/>
          </a:xfrm>
          <a:prstGeom prst="curvedConnector2">
            <a:avLst/>
          </a:prstGeom>
          <a:noFill/>
          <a:ln w="38100" cap="flat" cmpd="sng" algn="ctr">
            <a:solidFill>
              <a:schemeClr val="bg1">
                <a:lumMod val="75000"/>
              </a:schemeClr>
            </a:solidFill>
            <a:prstDash val="solid"/>
            <a:miter lim="800000"/>
            <a:tailEnd type="triangle"/>
          </a:ln>
          <a:effectLst/>
        </p:spPr>
      </p:cxnSp>
      <p:cxnSp>
        <p:nvCxnSpPr>
          <p:cNvPr id="2039" name="コネクタ: 曲線 18"/>
          <p:cNvCxnSpPr>
            <a:cxnSpLocks/>
            <a:stCxn id="2037" idx="2"/>
            <a:endCxn id="2035" idx="3"/>
          </p:cNvCxnSpPr>
          <p:nvPr/>
        </p:nvCxnSpPr>
        <p:spPr>
          <a:xfrm rot="5400000">
            <a:off x="7684711" y="1336550"/>
            <a:ext cx="487414" cy="1781608"/>
          </a:xfrm>
          <a:prstGeom prst="curvedConnector2">
            <a:avLst/>
          </a:prstGeom>
          <a:noFill/>
          <a:ln w="38100" cap="flat" cmpd="sng" algn="ctr">
            <a:solidFill>
              <a:schemeClr val="bg1">
                <a:lumMod val="75000"/>
              </a:schemeClr>
            </a:solidFill>
            <a:prstDash val="solid"/>
            <a:miter lim="800000"/>
            <a:tailEnd type="triangle"/>
          </a:ln>
          <a:effectLst/>
        </p:spPr>
      </p:cxnSp>
      <p:cxnSp>
        <p:nvCxnSpPr>
          <p:cNvPr id="2040" name="コネクタ: 曲線 19"/>
          <p:cNvCxnSpPr>
            <a:cxnSpLocks/>
            <a:stCxn id="2035" idx="1"/>
            <a:endCxn id="2036" idx="2"/>
          </p:cNvCxnSpPr>
          <p:nvPr/>
        </p:nvCxnSpPr>
        <p:spPr>
          <a:xfrm rot="10800000">
            <a:off x="3146750" y="1983648"/>
            <a:ext cx="1650918" cy="487413"/>
          </a:xfrm>
          <a:prstGeom prst="curvedConnector2">
            <a:avLst/>
          </a:prstGeom>
          <a:noFill/>
          <a:ln w="38100" cap="flat" cmpd="sng" algn="ctr">
            <a:solidFill>
              <a:schemeClr val="bg1">
                <a:lumMod val="75000"/>
              </a:schemeClr>
            </a:solidFill>
            <a:prstDash val="solid"/>
            <a:miter lim="800000"/>
            <a:tailEnd type="triangle"/>
          </a:ln>
          <a:effectLst/>
        </p:spPr>
      </p:cxnSp>
      <p:cxnSp>
        <p:nvCxnSpPr>
          <p:cNvPr id="2041" name="コネクタ: 曲線 20"/>
          <p:cNvCxnSpPr>
            <a:cxnSpLocks/>
            <a:stCxn id="2036" idx="0"/>
            <a:endCxn id="2033" idx="1"/>
          </p:cNvCxnSpPr>
          <p:nvPr/>
        </p:nvCxnSpPr>
        <p:spPr>
          <a:xfrm rot="5400000" flipH="1" flipV="1">
            <a:off x="3709445" y="449955"/>
            <a:ext cx="487412" cy="1612803"/>
          </a:xfrm>
          <a:prstGeom prst="curvedConnector2">
            <a:avLst/>
          </a:prstGeom>
          <a:noFill/>
          <a:ln w="38100" cap="flat" cmpd="sng" algn="ctr">
            <a:solidFill>
              <a:schemeClr val="bg1">
                <a:lumMod val="75000"/>
              </a:schemeClr>
            </a:solidFill>
            <a:prstDash val="solid"/>
            <a:miter lim="800000"/>
            <a:tailEnd type="triangle"/>
          </a:ln>
          <a:effectLst/>
        </p:spPr>
      </p:cxnSp>
      <p:sp>
        <p:nvSpPr>
          <p:cNvPr id="2042" name="矢印: 右 21"/>
          <p:cNvSpPr/>
          <p:nvPr/>
        </p:nvSpPr>
        <p:spPr>
          <a:xfrm>
            <a:off x="7203222" y="1627783"/>
            <a:ext cx="330420" cy="187475"/>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043" name="矢印: 右 22"/>
          <p:cNvSpPr/>
          <p:nvPr/>
        </p:nvSpPr>
        <p:spPr>
          <a:xfrm flipH="1">
            <a:off x="4342728" y="1627783"/>
            <a:ext cx="330420" cy="187475"/>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044" name="矢印: 右 23"/>
          <p:cNvSpPr/>
          <p:nvPr/>
        </p:nvSpPr>
        <p:spPr>
          <a:xfrm rot="5400000">
            <a:off x="5841116" y="1225292"/>
            <a:ext cx="203945" cy="303733"/>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045" name="矢印: 右 24"/>
          <p:cNvSpPr/>
          <p:nvPr/>
        </p:nvSpPr>
        <p:spPr>
          <a:xfrm rot="5400000">
            <a:off x="5841116" y="1948726"/>
            <a:ext cx="203945" cy="303733"/>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046" name="楕円 25"/>
          <p:cNvSpPr/>
          <p:nvPr/>
        </p:nvSpPr>
        <p:spPr>
          <a:xfrm>
            <a:off x="4872294" y="2366929"/>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algn="ctr"/>
            <a:r>
              <a:rPr kumimoji="0" lang="en-US" altLang="ja-JP" sz="1400" b="1" kern="0">
                <a:latin typeface="+mn-ea"/>
              </a:rPr>
              <a:t>3</a:t>
            </a:r>
            <a:endParaRPr kumimoji="0" lang="ja-JP" altLang="en-US" sz="1400" b="1" kern="0">
              <a:latin typeface="+mn-ea"/>
            </a:endParaRPr>
          </a:p>
        </p:txBody>
      </p:sp>
      <p:sp>
        <p:nvSpPr>
          <p:cNvPr id="2047" name="楕円 26"/>
          <p:cNvSpPr/>
          <p:nvPr/>
        </p:nvSpPr>
        <p:spPr>
          <a:xfrm>
            <a:off x="4888790" y="908517"/>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algn="ctr"/>
            <a:r>
              <a:rPr kumimoji="0" lang="ja-JP" altLang="en-US" sz="1400" b="1" kern="0">
                <a:solidFill>
                  <a:schemeClr val="bg1">
                    <a:lumMod val="85000"/>
                  </a:schemeClr>
                </a:solidFill>
                <a:latin typeface="+mn-ea"/>
              </a:rPr>
              <a:t>１</a:t>
            </a:r>
          </a:p>
        </p:txBody>
      </p:sp>
      <p:sp>
        <p:nvSpPr>
          <p:cNvPr id="2048" name="楕円 29"/>
          <p:cNvSpPr/>
          <p:nvPr/>
        </p:nvSpPr>
        <p:spPr>
          <a:xfrm>
            <a:off x="4872294" y="1637723"/>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2</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2049" name="楕円 30"/>
          <p:cNvSpPr/>
          <p:nvPr/>
        </p:nvSpPr>
        <p:spPr>
          <a:xfrm>
            <a:off x="2147391" y="1637723"/>
            <a:ext cx="216000" cy="216000"/>
          </a:xfrm>
          <a:prstGeom prst="ellipse">
            <a:avLst/>
          </a:prstGeom>
          <a:solidFill>
            <a:schemeClr val="bg1"/>
          </a:solidFill>
          <a:ln w="12700" cap="flat" cmpd="sng" algn="ctr">
            <a:solidFill>
              <a:schemeClr val="bg1"/>
            </a:solidFill>
            <a:prstDash val="solid"/>
            <a:miter lim="800000"/>
          </a:ln>
          <a:effectLst/>
        </p:spPr>
        <p:txBody>
          <a:bodyPr t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kern="0">
                <a:solidFill>
                  <a:schemeClr val="bg1">
                    <a:lumMod val="85000"/>
                  </a:schemeClr>
                </a:solidFill>
                <a:latin typeface="+mn-ea"/>
              </a:rPr>
              <a:t>4</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2050" name="楕円 31"/>
          <p:cNvSpPr/>
          <p:nvPr/>
        </p:nvSpPr>
        <p:spPr>
          <a:xfrm>
            <a:off x="7810673" y="1637723"/>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5</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2051" name="楕円 35"/>
          <p:cNvSpPr/>
          <p:nvPr/>
        </p:nvSpPr>
        <p:spPr>
          <a:xfrm>
            <a:off x="9126844" y="2366929"/>
            <a:ext cx="216000" cy="216000"/>
          </a:xfrm>
          <a:prstGeom prst="ellipse">
            <a:avLst/>
          </a:prstGeom>
          <a:solidFill>
            <a:schemeClr val="bg1"/>
          </a:solidFill>
          <a:ln w="12700" cap="flat" cmpd="sng" algn="ctr">
            <a:solidFill>
              <a:schemeClr val="bg1"/>
            </a:solidFill>
            <a:prstDash val="solid"/>
            <a:miter lim="800000"/>
          </a:ln>
          <a:effectLst/>
        </p:spPr>
        <p:txBody>
          <a:bodyPr t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6</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2" name="正方形/長方形 45">
            <a:extLst>
              <a:ext uri="{FF2B5EF4-FFF2-40B4-BE49-F238E27FC236}">
                <a16:creationId xmlns:a16="http://schemas.microsoft.com/office/drawing/2014/main" id="{E17C5AD3-DE5C-4071-FFCE-E5C6F84C7145}"/>
              </a:ext>
            </a:extLst>
          </p:cNvPr>
          <p:cNvSpPr/>
          <p:nvPr/>
        </p:nvSpPr>
        <p:spPr>
          <a:xfrm>
            <a:off x="10122956" y="620713"/>
            <a:ext cx="1780651" cy="203153"/>
          </a:xfrm>
          <a:prstGeom prst="rect">
            <a:avLst/>
          </a:prstGeom>
          <a:solidFill>
            <a:schemeClr val="bg1">
              <a:alpha val="50000"/>
            </a:schemeClr>
          </a:solidFill>
          <a:ln w="15875" cap="rnd" cmpd="sng" algn="ctr">
            <a:noFill/>
            <a:prstDash val="solid"/>
          </a:ln>
          <a:effectLst/>
        </p:spPr>
        <p:txBody>
          <a:bodyPr rtlCol="0" anchor="ctr"/>
          <a:lstStyle/>
          <a:p>
            <a:pPr algn="ctr" defTabSz="457200"/>
            <a:r>
              <a:rPr kumimoji="0" lang="en-US" altLang="ja-JP" sz="1100" kern="0" dirty="0">
                <a:latin typeface="+mn-ea"/>
              </a:rPr>
              <a:t>[2026</a:t>
            </a:r>
            <a:r>
              <a:rPr kumimoji="0" lang="ja-JP" altLang="en-US" sz="1100" kern="0" dirty="0">
                <a:latin typeface="+mn-ea"/>
              </a:rPr>
              <a:t>年</a:t>
            </a:r>
            <a:r>
              <a:rPr kumimoji="0" lang="en-US" altLang="ja-JP" sz="1100" kern="0" dirty="0">
                <a:latin typeface="+mn-ea"/>
              </a:rPr>
              <a:t>2</a:t>
            </a:r>
            <a:r>
              <a:rPr kumimoji="0" lang="ja-JP" altLang="en-US" sz="1100" kern="0" dirty="0">
                <a:latin typeface="+mn-ea"/>
              </a:rPr>
              <a:t>月現在</a:t>
            </a:r>
            <a:r>
              <a:rPr kumimoji="0" lang="en-US" altLang="ja-JP" sz="1100" kern="0" dirty="0">
                <a:latin typeface="+mn-ea"/>
              </a:rPr>
              <a:t>]</a:t>
            </a:r>
          </a:p>
        </p:txBody>
      </p:sp>
    </p:spTree>
    <p:extLst>
      <p:ext uri="{BB962C8B-B14F-4D97-AF65-F5344CB8AC3E}">
        <p14:creationId xmlns:p14="http://schemas.microsoft.com/office/powerpoint/2010/main" val="2572439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0"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081" name="タイトル 27"/>
          <p:cNvSpPr>
            <a:spLocks noGrp="1"/>
          </p:cNvSpPr>
          <p:nvPr>
            <p:ph type="title"/>
          </p:nvPr>
        </p:nvSpPr>
        <p:spPr/>
        <p:txBody>
          <a:bodyPr vert="horz">
            <a:normAutofit/>
          </a:bodyPr>
          <a:lstStyle/>
          <a:p>
            <a:r>
              <a:rPr lang="en-US" altLang="ja-JP">
                <a:latin typeface="+mn-ea"/>
                <a:ea typeface="+mn-ea"/>
              </a:rPr>
              <a:t>6</a:t>
            </a:r>
            <a:r>
              <a:rPr kumimoji="1" lang="en-US" altLang="ja-JP">
                <a:latin typeface="+mn-ea"/>
                <a:ea typeface="+mn-ea"/>
              </a:rPr>
              <a:t>. </a:t>
            </a:r>
            <a:r>
              <a:rPr kumimoji="1" lang="ja-JP" altLang="en-US">
                <a:latin typeface="+mn-ea"/>
                <a:ea typeface="+mn-ea"/>
              </a:rPr>
              <a:t>人的資本経営データ（データ集）</a:t>
            </a:r>
            <a:endParaRPr lang="ja-JP" altLang="en-US">
              <a:latin typeface="+mn-ea"/>
              <a:ea typeface="+mn-ea"/>
            </a:endParaRPr>
          </a:p>
        </p:txBody>
      </p:sp>
      <p:sp>
        <p:nvSpPr>
          <p:cNvPr id="2082" name="スライド番号プレースホルダー 28"/>
          <p:cNvSpPr>
            <a:spLocks noGrp="1"/>
          </p:cNvSpPr>
          <p:nvPr>
            <p:ph type="sldNum" sz="quarter" idx="12"/>
          </p:nvPr>
        </p:nvSpPr>
        <p:spPr/>
        <p:txBody>
          <a:bodyPr/>
          <a:lstStyle/>
          <a:p>
            <a:fld id="{273F110B-3E81-42E9-B683-BD8814B58ECE}" type="slidenum">
              <a:rPr lang="ja-JP" altLang="en-US" smtClean="0">
                <a:latin typeface="+mn-ea"/>
              </a:rPr>
              <a:pPr/>
              <a:t>27</a:t>
            </a:fld>
            <a:endParaRPr lang="ja-JP" altLang="en-US">
              <a:latin typeface="+mn-ea"/>
            </a:endParaRPr>
          </a:p>
        </p:txBody>
      </p:sp>
      <p:sp>
        <p:nvSpPr>
          <p:cNvPr id="2083" name="フローチャート: 端子 477"/>
          <p:cNvSpPr/>
          <p:nvPr/>
        </p:nvSpPr>
        <p:spPr>
          <a:xfrm>
            <a:off x="9001601" y="2229268"/>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安全衛生・</a:t>
            </a:r>
            <a:endParaRPr lang="en-US" altLang="ja-JP" sz="1400" b="1">
              <a:solidFill>
                <a:schemeClr val="bg1"/>
              </a:solidFill>
              <a:latin typeface="+mn-ea"/>
            </a:endParaRPr>
          </a:p>
          <a:p>
            <a:pPr algn="ctr"/>
            <a:r>
              <a:rPr lang="ja-JP" altLang="en-US" sz="1400" b="1">
                <a:solidFill>
                  <a:schemeClr val="bg1"/>
                </a:solidFill>
                <a:latin typeface="+mn-ea"/>
              </a:rPr>
              <a:t>コンプライアンス</a:t>
            </a:r>
          </a:p>
        </p:txBody>
      </p:sp>
      <p:sp>
        <p:nvSpPr>
          <p:cNvPr id="2084" name="フローチャート: 端子 477"/>
          <p:cNvSpPr/>
          <p:nvPr/>
        </p:nvSpPr>
        <p:spPr>
          <a:xfrm>
            <a:off x="4759553" y="770856"/>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事業成果・</a:t>
            </a:r>
            <a:endParaRPr lang="en-US" altLang="ja-JP" sz="1400" b="1">
              <a:solidFill>
                <a:schemeClr val="bg1"/>
              </a:solidFill>
              <a:latin typeface="+mn-ea"/>
            </a:endParaRPr>
          </a:p>
          <a:p>
            <a:pPr algn="ctr"/>
            <a:r>
              <a:rPr lang="ja-JP" altLang="en-US" sz="1400" b="1">
                <a:solidFill>
                  <a:schemeClr val="bg1"/>
                </a:solidFill>
                <a:latin typeface="+mn-ea"/>
              </a:rPr>
              <a:t>戦略の実現</a:t>
            </a:r>
          </a:p>
        </p:txBody>
      </p:sp>
      <p:sp>
        <p:nvSpPr>
          <p:cNvPr id="2085" name="フローチャート: 端子 477"/>
          <p:cNvSpPr/>
          <p:nvPr/>
        </p:nvSpPr>
        <p:spPr>
          <a:xfrm>
            <a:off x="4797668" y="1500063"/>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事業戦略に応じた</a:t>
            </a:r>
            <a:endParaRPr lang="en-US" altLang="ja-JP" sz="1400" b="1">
              <a:solidFill>
                <a:schemeClr val="bg1"/>
              </a:solidFill>
              <a:latin typeface="+mn-ea"/>
            </a:endParaRPr>
          </a:p>
          <a:p>
            <a:pPr algn="ctr"/>
            <a:r>
              <a:rPr lang="ja-JP" altLang="en-US" sz="1400" b="1">
                <a:solidFill>
                  <a:schemeClr val="bg1"/>
                </a:solidFill>
                <a:latin typeface="+mn-ea"/>
              </a:rPr>
              <a:t>ジョブ構成・要員</a:t>
            </a:r>
          </a:p>
        </p:txBody>
      </p:sp>
      <p:sp>
        <p:nvSpPr>
          <p:cNvPr id="2086" name="フローチャート: 端子 477"/>
          <p:cNvSpPr/>
          <p:nvPr/>
        </p:nvSpPr>
        <p:spPr>
          <a:xfrm>
            <a:off x="4797668" y="2229268"/>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人材の獲得・</a:t>
            </a:r>
            <a:endParaRPr lang="en-US" altLang="ja-JP" sz="1400" b="1">
              <a:solidFill>
                <a:schemeClr val="bg1"/>
              </a:solidFill>
              <a:latin typeface="+mn-ea"/>
            </a:endParaRPr>
          </a:p>
          <a:p>
            <a:pPr algn="ctr"/>
            <a:r>
              <a:rPr lang="ja-JP" altLang="en-US" sz="1400" b="1">
                <a:solidFill>
                  <a:schemeClr val="bg1"/>
                </a:solidFill>
                <a:latin typeface="+mn-ea"/>
              </a:rPr>
              <a:t>惹き付け</a:t>
            </a:r>
            <a:r>
              <a:rPr lang="ja-JP" altLang="en-US" sz="1100" b="1">
                <a:solidFill>
                  <a:schemeClr val="bg1"/>
                </a:solidFill>
                <a:latin typeface="+mn-ea"/>
              </a:rPr>
              <a:t>（リテンション）</a:t>
            </a:r>
            <a:endParaRPr lang="ja-JP" altLang="en-US" sz="1400" b="1">
              <a:solidFill>
                <a:schemeClr val="bg1"/>
              </a:solidFill>
              <a:latin typeface="+mn-ea"/>
            </a:endParaRPr>
          </a:p>
        </p:txBody>
      </p:sp>
      <p:sp>
        <p:nvSpPr>
          <p:cNvPr id="2087" name="フローチャート: 端子 477"/>
          <p:cNvSpPr/>
          <p:nvPr/>
        </p:nvSpPr>
        <p:spPr>
          <a:xfrm>
            <a:off x="2026777" y="1500062"/>
            <a:ext cx="2239946" cy="483587"/>
          </a:xfrm>
          <a:prstGeom prst="roundRect">
            <a:avLst>
              <a:gd name="adj" fmla="val 50000"/>
            </a:avLst>
          </a:prstGeom>
          <a:solidFill>
            <a:srgbClr val="992F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人材の成長・活躍</a:t>
            </a:r>
          </a:p>
        </p:txBody>
      </p:sp>
      <p:sp>
        <p:nvSpPr>
          <p:cNvPr id="2088" name="フローチャート: 端子 477"/>
          <p:cNvSpPr/>
          <p:nvPr/>
        </p:nvSpPr>
        <p:spPr>
          <a:xfrm>
            <a:off x="7699249" y="1500061"/>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人材の貢献に</a:t>
            </a:r>
            <a:endParaRPr lang="en-US" altLang="ja-JP" sz="1400" b="1">
              <a:solidFill>
                <a:schemeClr val="bg1"/>
              </a:solidFill>
              <a:latin typeface="+mn-ea"/>
            </a:endParaRPr>
          </a:p>
          <a:p>
            <a:pPr algn="ctr"/>
            <a:r>
              <a:rPr lang="ja-JP" altLang="en-US" sz="1400" b="1">
                <a:solidFill>
                  <a:schemeClr val="bg1"/>
                </a:solidFill>
                <a:latin typeface="+mn-ea"/>
              </a:rPr>
              <a:t>報いる報酬</a:t>
            </a:r>
          </a:p>
        </p:txBody>
      </p:sp>
      <p:cxnSp>
        <p:nvCxnSpPr>
          <p:cNvPr id="2089" name="コネクタ: 曲線 5"/>
          <p:cNvCxnSpPr>
            <a:cxnSpLocks/>
            <a:stCxn id="2084" idx="3"/>
            <a:endCxn id="2088" idx="0"/>
          </p:cNvCxnSpPr>
          <p:nvPr/>
        </p:nvCxnSpPr>
        <p:spPr>
          <a:xfrm>
            <a:off x="6999499" y="1012649"/>
            <a:ext cx="1819723" cy="487412"/>
          </a:xfrm>
          <a:prstGeom prst="curvedConnector2">
            <a:avLst/>
          </a:prstGeom>
          <a:noFill/>
          <a:ln w="38100" cap="flat" cmpd="sng" algn="ctr">
            <a:solidFill>
              <a:schemeClr val="bg1">
                <a:lumMod val="75000"/>
              </a:schemeClr>
            </a:solidFill>
            <a:prstDash val="solid"/>
            <a:miter lim="800000"/>
            <a:tailEnd type="triangle"/>
          </a:ln>
          <a:effectLst/>
        </p:spPr>
      </p:cxnSp>
      <p:cxnSp>
        <p:nvCxnSpPr>
          <p:cNvPr id="2090" name="コネクタ: 曲線 6"/>
          <p:cNvCxnSpPr>
            <a:cxnSpLocks/>
            <a:stCxn id="2088" idx="2"/>
            <a:endCxn id="2086" idx="3"/>
          </p:cNvCxnSpPr>
          <p:nvPr/>
        </p:nvCxnSpPr>
        <p:spPr>
          <a:xfrm rot="5400000">
            <a:off x="7684711" y="1336550"/>
            <a:ext cx="487414" cy="1781608"/>
          </a:xfrm>
          <a:prstGeom prst="curvedConnector2">
            <a:avLst/>
          </a:prstGeom>
          <a:noFill/>
          <a:ln w="38100" cap="flat" cmpd="sng" algn="ctr">
            <a:solidFill>
              <a:schemeClr val="bg1">
                <a:lumMod val="75000"/>
              </a:schemeClr>
            </a:solidFill>
            <a:prstDash val="solid"/>
            <a:miter lim="800000"/>
            <a:tailEnd type="triangle"/>
          </a:ln>
          <a:effectLst/>
        </p:spPr>
      </p:cxnSp>
      <p:cxnSp>
        <p:nvCxnSpPr>
          <p:cNvPr id="2091" name="コネクタ: 曲線 7"/>
          <p:cNvCxnSpPr>
            <a:cxnSpLocks/>
            <a:stCxn id="2086" idx="1"/>
            <a:endCxn id="2087" idx="2"/>
          </p:cNvCxnSpPr>
          <p:nvPr/>
        </p:nvCxnSpPr>
        <p:spPr>
          <a:xfrm rot="10800000">
            <a:off x="3146750" y="1983648"/>
            <a:ext cx="1650918" cy="487413"/>
          </a:xfrm>
          <a:prstGeom prst="curvedConnector2">
            <a:avLst/>
          </a:prstGeom>
          <a:noFill/>
          <a:ln w="38100" cap="flat" cmpd="sng" algn="ctr">
            <a:solidFill>
              <a:schemeClr val="bg1">
                <a:lumMod val="75000"/>
              </a:schemeClr>
            </a:solidFill>
            <a:prstDash val="solid"/>
            <a:miter lim="800000"/>
            <a:tailEnd type="triangle"/>
          </a:ln>
          <a:effectLst/>
        </p:spPr>
      </p:cxnSp>
      <p:cxnSp>
        <p:nvCxnSpPr>
          <p:cNvPr id="2092" name="コネクタ: 曲線 8"/>
          <p:cNvCxnSpPr>
            <a:cxnSpLocks/>
            <a:stCxn id="2087" idx="0"/>
            <a:endCxn id="2084" idx="1"/>
          </p:cNvCxnSpPr>
          <p:nvPr/>
        </p:nvCxnSpPr>
        <p:spPr>
          <a:xfrm rot="5400000" flipH="1" flipV="1">
            <a:off x="3709445" y="449955"/>
            <a:ext cx="487412" cy="1612803"/>
          </a:xfrm>
          <a:prstGeom prst="curvedConnector2">
            <a:avLst/>
          </a:prstGeom>
          <a:noFill/>
          <a:ln w="38100" cap="flat" cmpd="sng" algn="ctr">
            <a:solidFill>
              <a:schemeClr val="bg1">
                <a:lumMod val="75000"/>
              </a:schemeClr>
            </a:solidFill>
            <a:prstDash val="solid"/>
            <a:miter lim="800000"/>
            <a:tailEnd type="triangle"/>
          </a:ln>
          <a:effectLst/>
        </p:spPr>
      </p:cxnSp>
      <p:sp>
        <p:nvSpPr>
          <p:cNvPr id="2093" name="矢印: 右 9"/>
          <p:cNvSpPr/>
          <p:nvPr/>
        </p:nvSpPr>
        <p:spPr>
          <a:xfrm>
            <a:off x="7203222" y="1627783"/>
            <a:ext cx="330420" cy="187475"/>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094" name="矢印: 右 12"/>
          <p:cNvSpPr/>
          <p:nvPr/>
        </p:nvSpPr>
        <p:spPr>
          <a:xfrm flipH="1">
            <a:off x="4342728" y="1627783"/>
            <a:ext cx="330420" cy="187475"/>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095" name="矢印: 右 13"/>
          <p:cNvSpPr/>
          <p:nvPr/>
        </p:nvSpPr>
        <p:spPr>
          <a:xfrm rot="5400000">
            <a:off x="5841116" y="1225292"/>
            <a:ext cx="203945" cy="303733"/>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096" name="矢印: 右 15"/>
          <p:cNvSpPr/>
          <p:nvPr/>
        </p:nvSpPr>
        <p:spPr>
          <a:xfrm rot="5400000">
            <a:off x="5841116" y="1948726"/>
            <a:ext cx="203945" cy="303733"/>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097" name="楕円 32"/>
          <p:cNvSpPr/>
          <p:nvPr/>
        </p:nvSpPr>
        <p:spPr>
          <a:xfrm>
            <a:off x="4872294" y="2366929"/>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3</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2098" name="楕円 33"/>
          <p:cNvSpPr/>
          <p:nvPr/>
        </p:nvSpPr>
        <p:spPr>
          <a:xfrm>
            <a:off x="4888790" y="908517"/>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algn="ctr"/>
            <a:r>
              <a:rPr kumimoji="0" lang="ja-JP" altLang="en-US" sz="1400" b="1" kern="0">
                <a:solidFill>
                  <a:schemeClr val="bg1">
                    <a:lumMod val="85000"/>
                  </a:schemeClr>
                </a:solidFill>
                <a:latin typeface="+mn-ea"/>
              </a:rPr>
              <a:t>１</a:t>
            </a:r>
          </a:p>
        </p:txBody>
      </p:sp>
      <p:sp>
        <p:nvSpPr>
          <p:cNvPr id="2099" name="楕円 34"/>
          <p:cNvSpPr/>
          <p:nvPr/>
        </p:nvSpPr>
        <p:spPr>
          <a:xfrm>
            <a:off x="4872294" y="1637723"/>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2</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2100" name="楕円 36"/>
          <p:cNvSpPr/>
          <p:nvPr/>
        </p:nvSpPr>
        <p:spPr>
          <a:xfrm>
            <a:off x="2147391" y="1637723"/>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algn="ctr"/>
            <a:r>
              <a:rPr kumimoji="0" lang="en-US" altLang="ja-JP" sz="1400" b="1" kern="0">
                <a:latin typeface="+mn-ea"/>
              </a:rPr>
              <a:t>4</a:t>
            </a:r>
            <a:endParaRPr kumimoji="0" lang="ja-JP" altLang="en-US" sz="1400" b="1" kern="0">
              <a:latin typeface="+mn-ea"/>
            </a:endParaRPr>
          </a:p>
        </p:txBody>
      </p:sp>
      <p:sp>
        <p:nvSpPr>
          <p:cNvPr id="2101" name="楕円 37"/>
          <p:cNvSpPr/>
          <p:nvPr/>
        </p:nvSpPr>
        <p:spPr>
          <a:xfrm>
            <a:off x="7810673" y="1637723"/>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5</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2102" name="楕円 38"/>
          <p:cNvSpPr/>
          <p:nvPr/>
        </p:nvSpPr>
        <p:spPr>
          <a:xfrm>
            <a:off x="9126844" y="2366929"/>
            <a:ext cx="216000" cy="216000"/>
          </a:xfrm>
          <a:prstGeom prst="ellipse">
            <a:avLst/>
          </a:prstGeom>
          <a:solidFill>
            <a:schemeClr val="bg1"/>
          </a:solidFill>
          <a:ln w="12700" cap="flat" cmpd="sng" algn="ctr">
            <a:solidFill>
              <a:schemeClr val="bg1"/>
            </a:solidFill>
            <a:prstDash val="solid"/>
            <a:miter lim="800000"/>
          </a:ln>
          <a:effectLst/>
        </p:spPr>
        <p:txBody>
          <a:bodyPr t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6</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graphicFrame>
        <p:nvGraphicFramePr>
          <p:cNvPr id="2103" name="Table 2"/>
          <p:cNvGraphicFramePr>
            <a:graphicFrameLocks noGrp="1"/>
          </p:cNvGraphicFramePr>
          <p:nvPr>
            <p:extLst>
              <p:ext uri="{D42A27DB-BD31-4B8C-83A1-F6EECF244321}">
                <p14:modId xmlns:p14="http://schemas.microsoft.com/office/powerpoint/2010/main" val="3167031184"/>
              </p:ext>
            </p:extLst>
          </p:nvPr>
        </p:nvGraphicFramePr>
        <p:xfrm>
          <a:off x="422560" y="2844863"/>
          <a:ext cx="11309938" cy="689046"/>
        </p:xfrm>
        <a:graphic>
          <a:graphicData uri="http://schemas.openxmlformats.org/drawingml/2006/table">
            <a:tbl>
              <a:tblPr firstRow="1" bandRow="1">
                <a:tableStyleId>{5C22544A-7EE6-4342-B048-85BDC9FD1C3A}</a:tableStyleId>
              </a:tblPr>
              <a:tblGrid>
                <a:gridCol w="376323">
                  <a:extLst>
                    <a:ext uri="{9D8B030D-6E8A-4147-A177-3AD203B41FA5}">
                      <a16:colId xmlns:a16="http://schemas.microsoft.com/office/drawing/2014/main" val="20000"/>
                    </a:ext>
                  </a:extLst>
                </a:gridCol>
                <a:gridCol w="5099221">
                  <a:extLst>
                    <a:ext uri="{9D8B030D-6E8A-4147-A177-3AD203B41FA5}">
                      <a16:colId xmlns:a16="http://schemas.microsoft.com/office/drawing/2014/main" val="20001"/>
                    </a:ext>
                  </a:extLst>
                </a:gridCol>
                <a:gridCol w="1944798">
                  <a:extLst>
                    <a:ext uri="{9D8B030D-6E8A-4147-A177-3AD203B41FA5}">
                      <a16:colId xmlns:a16="http://schemas.microsoft.com/office/drawing/2014/main" val="20002"/>
                    </a:ext>
                  </a:extLst>
                </a:gridCol>
                <a:gridCol w="1944798">
                  <a:extLst>
                    <a:ext uri="{9D8B030D-6E8A-4147-A177-3AD203B41FA5}">
                      <a16:colId xmlns:a16="http://schemas.microsoft.com/office/drawing/2014/main" val="20003"/>
                    </a:ext>
                  </a:extLst>
                </a:gridCol>
                <a:gridCol w="1944798">
                  <a:extLst>
                    <a:ext uri="{9D8B030D-6E8A-4147-A177-3AD203B41FA5}">
                      <a16:colId xmlns:a16="http://schemas.microsoft.com/office/drawing/2014/main" val="20004"/>
                    </a:ext>
                  </a:extLst>
                </a:gridCol>
              </a:tblGrid>
              <a:tr h="344523">
                <a:tc>
                  <a:txBody>
                    <a:bodyPr/>
                    <a:lstStyle/>
                    <a:p>
                      <a:endParaRPr lang="en-US" sz="1300"/>
                    </a:p>
                  </a:txBody>
                  <a:tcPr marL="110642" marR="110642" marT="37785" marB="3778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1300"/>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chemeClr val="tx1"/>
                          </a:solidFill>
                          <a:effectLst/>
                          <a:uLnTx/>
                          <a:uFillTx/>
                          <a:latin typeface="+mn-lt"/>
                        </a:rPr>
                        <a:t>2023</a:t>
                      </a:r>
                      <a:r>
                        <a:rPr kumimoji="0" lang="ja-JP" altLang="en-US" sz="1600" b="1" i="0" u="none" strike="noStrike" kern="0" cap="none" spc="0" normalizeH="0" baseline="0" noProof="0" dirty="0">
                          <a:ln>
                            <a:noFill/>
                          </a:ln>
                          <a:solidFill>
                            <a:schemeClr val="tx1"/>
                          </a:solidFill>
                          <a:effectLst/>
                          <a:uLnTx/>
                          <a:uFillTx/>
                          <a:latin typeface="+mn-lt"/>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2E2E38"/>
                          </a:solidFill>
                          <a:effectLst/>
                          <a:uLnTx/>
                          <a:uFillTx/>
                          <a:latin typeface="BIZ UDPゴシック"/>
                          <a:ea typeface="BIZ UDPゴシック"/>
                          <a:cs typeface="+mn-cs"/>
                        </a:rPr>
                        <a:t>2024</a:t>
                      </a:r>
                      <a:r>
                        <a:rPr kumimoji="0" lang="ja-JP" altLang="en-US" sz="1600" b="1" i="0" u="none" strike="noStrike" kern="0" cap="none" spc="0" normalizeH="0" baseline="0" noProof="0" dirty="0">
                          <a:ln>
                            <a:noFill/>
                          </a:ln>
                          <a:solidFill>
                            <a:srgbClr val="2E2E38"/>
                          </a:solidFill>
                          <a:effectLst/>
                          <a:uLnTx/>
                          <a:uFillTx/>
                          <a:latin typeface="BIZ UDPゴシック"/>
                          <a:ea typeface="BIZ UDPゴシック"/>
                          <a:cs typeface="+mn-cs"/>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2E2E38"/>
                          </a:solidFill>
                          <a:effectLst/>
                          <a:uLnTx/>
                          <a:uFillTx/>
                          <a:latin typeface="BIZ UDPゴシック"/>
                          <a:ea typeface="BIZ UDPゴシック"/>
                          <a:cs typeface="+mn-cs"/>
                        </a:rPr>
                        <a:t>2025</a:t>
                      </a:r>
                      <a:r>
                        <a:rPr kumimoji="0" lang="ja-JP" altLang="en-US" sz="1600" b="1" i="0" u="none" strike="noStrike" kern="0" cap="none" spc="0" normalizeH="0" baseline="0" noProof="0" dirty="0">
                          <a:ln>
                            <a:noFill/>
                          </a:ln>
                          <a:solidFill>
                            <a:srgbClr val="2E2E38"/>
                          </a:solidFill>
                          <a:effectLst/>
                          <a:uLnTx/>
                          <a:uFillTx/>
                          <a:latin typeface="BIZ UDPゴシック"/>
                          <a:ea typeface="BIZ UDPゴシック"/>
                          <a:cs typeface="+mn-cs"/>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4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700" b="0" i="0" u="none" strike="noStrike" kern="0" cap="none" spc="0" normalizeH="0" baseline="0" noProof="0">
                        <a:ln>
                          <a:noFill/>
                        </a:ln>
                        <a:effectLst/>
                        <a:uLnTx/>
                        <a:uFillTx/>
                      </a:endParaRPr>
                    </a:p>
                  </a:txBody>
                  <a:tcPr marL="110642" marR="110642"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effectLst/>
                          <a:uLnTx/>
                          <a:uFillTx/>
                        </a:rPr>
                        <a:t>教育投資総額　</a:t>
                      </a:r>
                      <a:r>
                        <a:rPr kumimoji="0" lang="en-US" altLang="ja-JP" sz="1100" b="1" i="0" u="none" strike="noStrike" kern="0" cap="none" spc="0" normalizeH="0" baseline="0" noProof="0">
                          <a:ln>
                            <a:noFill/>
                          </a:ln>
                          <a:effectLst/>
                          <a:uLnTx/>
                          <a:uFillTx/>
                        </a:rPr>
                        <a:t>※</a:t>
                      </a:r>
                      <a:r>
                        <a:rPr kumimoji="0" lang="ja-JP" altLang="en-US" sz="1100" b="1" i="0" u="none" strike="noStrike" kern="0" cap="none" spc="0" normalizeH="0" baseline="0" noProof="0">
                          <a:ln>
                            <a:noFill/>
                          </a:ln>
                          <a:effectLst/>
                          <a:uLnTx/>
                          <a:uFillTx/>
                        </a:rPr>
                        <a:t>全体</a:t>
                      </a:r>
                      <a:endParaRPr kumimoji="0" lang="ja-JP" altLang="en-US" sz="1400" b="1" i="0" u="none" strike="noStrike" kern="0" cap="none" spc="0" normalizeH="0" baseline="0" noProof="0">
                        <a:ln>
                          <a:noFill/>
                        </a:ln>
                        <a:effectLst/>
                        <a:uLnTx/>
                        <a:uFillTx/>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E2E38"/>
                          </a:solidFill>
                          <a:effectLst/>
                          <a:uLnTx/>
                          <a:uFillTx/>
                          <a:latin typeface="BIZ UDPゴシック"/>
                          <a:ea typeface="BIZ UDPゴシック"/>
                          <a:cs typeface="+mn-cs"/>
                        </a:rPr>
                        <a:t>-</a:t>
                      </a:r>
                      <a:endPar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rPr>
                        <a:t>-</a:t>
                      </a: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2E2E38"/>
                          </a:solidFill>
                          <a:effectLst/>
                          <a:uLnTx/>
                          <a:uFillTx/>
                          <a:latin typeface="BIZ UDPゴシック"/>
                          <a:ea typeface="BIZ UDPゴシック"/>
                          <a:cs typeface="+mn-cs"/>
                        </a:rPr>
                        <a:t>２８</a:t>
                      </a:r>
                      <a:r>
                        <a:rPr kumimoji="1" lang="ja-JP" altLang="en-US" sz="1400" b="1" i="0" u="none" strike="noStrike" kern="1200" cap="none" spc="0" normalizeH="0" baseline="0" noProof="0" dirty="0">
                          <a:ln>
                            <a:noFill/>
                          </a:ln>
                          <a:solidFill>
                            <a:srgbClr val="2E2E38"/>
                          </a:solidFill>
                          <a:effectLst/>
                          <a:uLnTx/>
                          <a:uFillTx/>
                          <a:latin typeface="+mn-lt"/>
                          <a:ea typeface="+mn-ea"/>
                          <a:cs typeface="+mn-cs"/>
                        </a:rPr>
                        <a:t>万円</a:t>
                      </a:r>
                      <a:endParaRPr kumimoji="1" lang="en-US" altLang="ja-JP" sz="1400" b="1"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10642" marR="110642" marT="37785" marB="37785" anchor="ctr">
                    <a:lnL w="12700" cmpd="sng">
                      <a:noFill/>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1"/>
                  </a:ext>
                </a:extLst>
              </a:tr>
            </a:tbl>
          </a:graphicData>
        </a:graphic>
      </p:graphicFrame>
      <p:sp>
        <p:nvSpPr>
          <p:cNvPr id="2" name="正方形/長方形 45">
            <a:extLst>
              <a:ext uri="{FF2B5EF4-FFF2-40B4-BE49-F238E27FC236}">
                <a16:creationId xmlns:a16="http://schemas.microsoft.com/office/drawing/2014/main" id="{B291FA06-2A8A-2BE4-0C1D-70A643A0B58F}"/>
              </a:ext>
            </a:extLst>
          </p:cNvPr>
          <p:cNvSpPr/>
          <p:nvPr/>
        </p:nvSpPr>
        <p:spPr>
          <a:xfrm>
            <a:off x="10122956" y="620713"/>
            <a:ext cx="1780651" cy="203153"/>
          </a:xfrm>
          <a:prstGeom prst="rect">
            <a:avLst/>
          </a:prstGeom>
          <a:solidFill>
            <a:schemeClr val="bg1">
              <a:alpha val="50000"/>
            </a:schemeClr>
          </a:solidFill>
          <a:ln w="15875" cap="rnd" cmpd="sng" algn="ctr">
            <a:noFill/>
            <a:prstDash val="solid"/>
          </a:ln>
          <a:effectLst/>
        </p:spPr>
        <p:txBody>
          <a:bodyPr rtlCol="0" anchor="ctr"/>
          <a:lstStyle/>
          <a:p>
            <a:pPr algn="ctr" defTabSz="457200"/>
            <a:r>
              <a:rPr kumimoji="0" lang="en-US" altLang="ja-JP" sz="1100" kern="0" dirty="0">
                <a:latin typeface="+mn-ea"/>
              </a:rPr>
              <a:t>[2026</a:t>
            </a:r>
            <a:r>
              <a:rPr kumimoji="0" lang="ja-JP" altLang="en-US" sz="1100" kern="0" dirty="0">
                <a:latin typeface="+mn-ea"/>
              </a:rPr>
              <a:t>年</a:t>
            </a:r>
            <a:r>
              <a:rPr kumimoji="0" lang="en-US" altLang="ja-JP" sz="1100" kern="0" dirty="0">
                <a:latin typeface="+mn-ea"/>
              </a:rPr>
              <a:t>2</a:t>
            </a:r>
            <a:r>
              <a:rPr kumimoji="0" lang="ja-JP" altLang="en-US" sz="1100" kern="0" dirty="0">
                <a:latin typeface="+mn-ea"/>
              </a:rPr>
              <a:t>月現在</a:t>
            </a:r>
            <a:r>
              <a:rPr kumimoji="0" lang="en-US" altLang="ja-JP" sz="1100" kern="0" dirty="0">
                <a:latin typeface="+mn-ea"/>
              </a:rPr>
              <a:t>]</a:t>
            </a:r>
          </a:p>
        </p:txBody>
      </p:sp>
    </p:spTree>
    <p:extLst>
      <p:ext uri="{BB962C8B-B14F-4D97-AF65-F5344CB8AC3E}">
        <p14:creationId xmlns:p14="http://schemas.microsoft.com/office/powerpoint/2010/main" val="1259913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06"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107" name="タイトル 27"/>
          <p:cNvSpPr>
            <a:spLocks noGrp="1"/>
          </p:cNvSpPr>
          <p:nvPr>
            <p:ph type="title"/>
          </p:nvPr>
        </p:nvSpPr>
        <p:spPr/>
        <p:txBody>
          <a:bodyPr vert="horz">
            <a:normAutofit/>
          </a:bodyPr>
          <a:lstStyle/>
          <a:p>
            <a:r>
              <a:rPr lang="en-US" altLang="ja-JP">
                <a:latin typeface="+mn-ea"/>
                <a:ea typeface="+mn-ea"/>
              </a:rPr>
              <a:t>6</a:t>
            </a:r>
            <a:r>
              <a:rPr kumimoji="1" lang="en-US" altLang="ja-JP">
                <a:latin typeface="+mn-ea"/>
                <a:ea typeface="+mn-ea"/>
              </a:rPr>
              <a:t>. </a:t>
            </a:r>
            <a:r>
              <a:rPr kumimoji="1" lang="ja-JP" altLang="en-US">
                <a:latin typeface="+mn-ea"/>
                <a:ea typeface="+mn-ea"/>
              </a:rPr>
              <a:t>人的資本経営データ（データ集）</a:t>
            </a:r>
            <a:endParaRPr lang="ja-JP" altLang="en-US">
              <a:latin typeface="+mn-ea"/>
              <a:ea typeface="+mn-ea"/>
            </a:endParaRPr>
          </a:p>
        </p:txBody>
      </p:sp>
      <p:sp>
        <p:nvSpPr>
          <p:cNvPr id="2108" name="スライド番号プレースホルダー 28"/>
          <p:cNvSpPr>
            <a:spLocks noGrp="1"/>
          </p:cNvSpPr>
          <p:nvPr>
            <p:ph type="sldNum" sz="quarter" idx="12"/>
          </p:nvPr>
        </p:nvSpPr>
        <p:spPr/>
        <p:txBody>
          <a:bodyPr/>
          <a:lstStyle/>
          <a:p>
            <a:fld id="{273F110B-3E81-42E9-B683-BD8814B58ECE}" type="slidenum">
              <a:rPr lang="ja-JP" altLang="en-US" smtClean="0">
                <a:latin typeface="+mn-ea"/>
              </a:rPr>
              <a:pPr/>
              <a:t>28</a:t>
            </a:fld>
            <a:endParaRPr lang="ja-JP" altLang="en-US">
              <a:latin typeface="+mn-ea"/>
            </a:endParaRPr>
          </a:p>
        </p:txBody>
      </p:sp>
      <p:sp>
        <p:nvSpPr>
          <p:cNvPr id="2109" name="フローチャート: 端子 477"/>
          <p:cNvSpPr/>
          <p:nvPr/>
        </p:nvSpPr>
        <p:spPr>
          <a:xfrm>
            <a:off x="9001601" y="2229268"/>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安全衛生・</a:t>
            </a:r>
            <a:endParaRPr lang="en-US" altLang="ja-JP" sz="1400" b="1">
              <a:solidFill>
                <a:schemeClr val="bg1"/>
              </a:solidFill>
              <a:latin typeface="+mn-ea"/>
            </a:endParaRPr>
          </a:p>
          <a:p>
            <a:pPr algn="ctr"/>
            <a:r>
              <a:rPr lang="ja-JP" altLang="en-US" sz="1400" b="1">
                <a:solidFill>
                  <a:schemeClr val="bg1"/>
                </a:solidFill>
                <a:latin typeface="+mn-ea"/>
              </a:rPr>
              <a:t>コンプライアンス</a:t>
            </a:r>
          </a:p>
        </p:txBody>
      </p:sp>
      <p:sp>
        <p:nvSpPr>
          <p:cNvPr id="2110" name="フローチャート: 端子 477"/>
          <p:cNvSpPr/>
          <p:nvPr/>
        </p:nvSpPr>
        <p:spPr>
          <a:xfrm>
            <a:off x="4759553" y="770856"/>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事業成果・</a:t>
            </a:r>
            <a:endParaRPr lang="en-US" altLang="ja-JP" sz="1400" b="1">
              <a:solidFill>
                <a:schemeClr val="bg1"/>
              </a:solidFill>
              <a:latin typeface="+mn-ea"/>
            </a:endParaRPr>
          </a:p>
          <a:p>
            <a:pPr algn="ctr"/>
            <a:r>
              <a:rPr lang="ja-JP" altLang="en-US" sz="1400" b="1">
                <a:solidFill>
                  <a:schemeClr val="bg1"/>
                </a:solidFill>
                <a:latin typeface="+mn-ea"/>
              </a:rPr>
              <a:t>戦略の実現</a:t>
            </a:r>
          </a:p>
        </p:txBody>
      </p:sp>
      <p:sp>
        <p:nvSpPr>
          <p:cNvPr id="2111" name="フローチャート: 端子 477"/>
          <p:cNvSpPr/>
          <p:nvPr/>
        </p:nvSpPr>
        <p:spPr>
          <a:xfrm>
            <a:off x="4797668" y="1500063"/>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事業戦略に応じた</a:t>
            </a:r>
            <a:endParaRPr lang="en-US" altLang="ja-JP" sz="1400" b="1">
              <a:solidFill>
                <a:schemeClr val="bg1"/>
              </a:solidFill>
              <a:latin typeface="+mn-ea"/>
            </a:endParaRPr>
          </a:p>
          <a:p>
            <a:pPr algn="ctr"/>
            <a:r>
              <a:rPr lang="ja-JP" altLang="en-US" sz="1400" b="1">
                <a:solidFill>
                  <a:schemeClr val="bg1"/>
                </a:solidFill>
                <a:latin typeface="+mn-ea"/>
              </a:rPr>
              <a:t>ジョブ構成・要員</a:t>
            </a:r>
          </a:p>
        </p:txBody>
      </p:sp>
      <p:sp>
        <p:nvSpPr>
          <p:cNvPr id="2112" name="フローチャート: 端子 477"/>
          <p:cNvSpPr/>
          <p:nvPr/>
        </p:nvSpPr>
        <p:spPr>
          <a:xfrm>
            <a:off x="4797668" y="2229268"/>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人材の獲得・</a:t>
            </a:r>
            <a:endParaRPr lang="en-US" altLang="ja-JP" sz="1400" b="1">
              <a:solidFill>
                <a:schemeClr val="bg1"/>
              </a:solidFill>
              <a:latin typeface="+mn-ea"/>
            </a:endParaRPr>
          </a:p>
          <a:p>
            <a:pPr algn="ctr"/>
            <a:r>
              <a:rPr lang="ja-JP" altLang="en-US" sz="1400" b="1">
                <a:solidFill>
                  <a:schemeClr val="bg1"/>
                </a:solidFill>
                <a:latin typeface="+mn-ea"/>
              </a:rPr>
              <a:t>惹き付け</a:t>
            </a:r>
            <a:r>
              <a:rPr lang="ja-JP" altLang="en-US" sz="1100" b="1">
                <a:solidFill>
                  <a:schemeClr val="bg1"/>
                </a:solidFill>
                <a:latin typeface="+mn-ea"/>
              </a:rPr>
              <a:t>（リテンション）</a:t>
            </a:r>
            <a:endParaRPr lang="ja-JP" altLang="en-US" sz="1400" b="1">
              <a:solidFill>
                <a:schemeClr val="bg1"/>
              </a:solidFill>
              <a:latin typeface="+mn-ea"/>
            </a:endParaRPr>
          </a:p>
        </p:txBody>
      </p:sp>
      <p:sp>
        <p:nvSpPr>
          <p:cNvPr id="2113" name="フローチャート: 端子 477"/>
          <p:cNvSpPr/>
          <p:nvPr/>
        </p:nvSpPr>
        <p:spPr>
          <a:xfrm>
            <a:off x="2026777" y="1500062"/>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人材の成長・活躍</a:t>
            </a:r>
          </a:p>
        </p:txBody>
      </p:sp>
      <p:sp>
        <p:nvSpPr>
          <p:cNvPr id="2114" name="フローチャート: 端子 477"/>
          <p:cNvSpPr/>
          <p:nvPr/>
        </p:nvSpPr>
        <p:spPr>
          <a:xfrm>
            <a:off x="7699249" y="1500061"/>
            <a:ext cx="2239946" cy="483587"/>
          </a:xfrm>
          <a:prstGeom prst="roundRect">
            <a:avLst>
              <a:gd name="adj" fmla="val 50000"/>
            </a:avLst>
          </a:prstGeom>
          <a:solidFill>
            <a:srgbClr val="992F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人材の貢献に</a:t>
            </a:r>
            <a:endParaRPr lang="en-US" altLang="ja-JP" sz="1400" b="1">
              <a:solidFill>
                <a:schemeClr val="bg1"/>
              </a:solidFill>
              <a:latin typeface="+mn-ea"/>
            </a:endParaRPr>
          </a:p>
          <a:p>
            <a:pPr algn="ctr"/>
            <a:r>
              <a:rPr lang="ja-JP" altLang="en-US" sz="1400" b="1">
                <a:solidFill>
                  <a:schemeClr val="bg1"/>
                </a:solidFill>
                <a:latin typeface="+mn-ea"/>
              </a:rPr>
              <a:t>報いる報酬</a:t>
            </a:r>
          </a:p>
        </p:txBody>
      </p:sp>
      <p:cxnSp>
        <p:nvCxnSpPr>
          <p:cNvPr id="2115" name="コネクタ: 曲線 5"/>
          <p:cNvCxnSpPr>
            <a:cxnSpLocks/>
            <a:stCxn id="2110" idx="3"/>
            <a:endCxn id="2114" idx="0"/>
          </p:cNvCxnSpPr>
          <p:nvPr/>
        </p:nvCxnSpPr>
        <p:spPr>
          <a:xfrm>
            <a:off x="6999499" y="1012649"/>
            <a:ext cx="1819723" cy="487412"/>
          </a:xfrm>
          <a:prstGeom prst="curvedConnector2">
            <a:avLst/>
          </a:prstGeom>
          <a:noFill/>
          <a:ln w="38100" cap="flat" cmpd="sng" algn="ctr">
            <a:solidFill>
              <a:schemeClr val="bg1">
                <a:lumMod val="75000"/>
              </a:schemeClr>
            </a:solidFill>
            <a:prstDash val="solid"/>
            <a:miter lim="800000"/>
            <a:tailEnd type="triangle"/>
          </a:ln>
          <a:effectLst/>
        </p:spPr>
      </p:cxnSp>
      <p:cxnSp>
        <p:nvCxnSpPr>
          <p:cNvPr id="2116" name="コネクタ: 曲線 6"/>
          <p:cNvCxnSpPr>
            <a:cxnSpLocks/>
            <a:stCxn id="2114" idx="2"/>
            <a:endCxn id="2112" idx="3"/>
          </p:cNvCxnSpPr>
          <p:nvPr/>
        </p:nvCxnSpPr>
        <p:spPr>
          <a:xfrm rot="5400000">
            <a:off x="7684711" y="1336550"/>
            <a:ext cx="487414" cy="1781608"/>
          </a:xfrm>
          <a:prstGeom prst="curvedConnector2">
            <a:avLst/>
          </a:prstGeom>
          <a:noFill/>
          <a:ln w="38100" cap="flat" cmpd="sng" algn="ctr">
            <a:solidFill>
              <a:schemeClr val="bg1">
                <a:lumMod val="75000"/>
              </a:schemeClr>
            </a:solidFill>
            <a:prstDash val="solid"/>
            <a:miter lim="800000"/>
            <a:tailEnd type="triangle"/>
          </a:ln>
          <a:effectLst/>
        </p:spPr>
      </p:cxnSp>
      <p:cxnSp>
        <p:nvCxnSpPr>
          <p:cNvPr id="2117" name="コネクタ: 曲線 7"/>
          <p:cNvCxnSpPr>
            <a:cxnSpLocks/>
            <a:stCxn id="2112" idx="1"/>
            <a:endCxn id="2113" idx="2"/>
          </p:cNvCxnSpPr>
          <p:nvPr/>
        </p:nvCxnSpPr>
        <p:spPr>
          <a:xfrm rot="10800000">
            <a:off x="3146750" y="1983648"/>
            <a:ext cx="1650918" cy="487413"/>
          </a:xfrm>
          <a:prstGeom prst="curvedConnector2">
            <a:avLst/>
          </a:prstGeom>
          <a:noFill/>
          <a:ln w="38100" cap="flat" cmpd="sng" algn="ctr">
            <a:solidFill>
              <a:schemeClr val="bg1">
                <a:lumMod val="75000"/>
              </a:schemeClr>
            </a:solidFill>
            <a:prstDash val="solid"/>
            <a:miter lim="800000"/>
            <a:tailEnd type="triangle"/>
          </a:ln>
          <a:effectLst/>
        </p:spPr>
      </p:cxnSp>
      <p:cxnSp>
        <p:nvCxnSpPr>
          <p:cNvPr id="2118" name="コネクタ: 曲線 8"/>
          <p:cNvCxnSpPr>
            <a:cxnSpLocks/>
            <a:stCxn id="2113" idx="0"/>
            <a:endCxn id="2110" idx="1"/>
          </p:cNvCxnSpPr>
          <p:nvPr/>
        </p:nvCxnSpPr>
        <p:spPr>
          <a:xfrm rot="5400000" flipH="1" flipV="1">
            <a:off x="3709445" y="449955"/>
            <a:ext cx="487412" cy="1612803"/>
          </a:xfrm>
          <a:prstGeom prst="curvedConnector2">
            <a:avLst/>
          </a:prstGeom>
          <a:noFill/>
          <a:ln w="38100" cap="flat" cmpd="sng" algn="ctr">
            <a:solidFill>
              <a:schemeClr val="bg1">
                <a:lumMod val="75000"/>
              </a:schemeClr>
            </a:solidFill>
            <a:prstDash val="solid"/>
            <a:miter lim="800000"/>
            <a:tailEnd type="triangle"/>
          </a:ln>
          <a:effectLst/>
        </p:spPr>
      </p:cxnSp>
      <p:sp>
        <p:nvSpPr>
          <p:cNvPr id="2119" name="矢印: 右 9"/>
          <p:cNvSpPr/>
          <p:nvPr/>
        </p:nvSpPr>
        <p:spPr>
          <a:xfrm>
            <a:off x="7203222" y="1627783"/>
            <a:ext cx="330420" cy="187475"/>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120" name="矢印: 右 12"/>
          <p:cNvSpPr/>
          <p:nvPr/>
        </p:nvSpPr>
        <p:spPr>
          <a:xfrm flipH="1">
            <a:off x="4342728" y="1627783"/>
            <a:ext cx="330420" cy="187475"/>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121" name="矢印: 右 13"/>
          <p:cNvSpPr/>
          <p:nvPr/>
        </p:nvSpPr>
        <p:spPr>
          <a:xfrm rot="5400000">
            <a:off x="5841116" y="1225292"/>
            <a:ext cx="203945" cy="303733"/>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122" name="矢印: 右 15"/>
          <p:cNvSpPr/>
          <p:nvPr/>
        </p:nvSpPr>
        <p:spPr>
          <a:xfrm rot="5400000">
            <a:off x="5841116" y="1948726"/>
            <a:ext cx="203945" cy="303733"/>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123" name="楕円 32"/>
          <p:cNvSpPr/>
          <p:nvPr/>
        </p:nvSpPr>
        <p:spPr>
          <a:xfrm>
            <a:off x="4872294" y="2366929"/>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3</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2124" name="楕円 33"/>
          <p:cNvSpPr/>
          <p:nvPr/>
        </p:nvSpPr>
        <p:spPr>
          <a:xfrm>
            <a:off x="4888790" y="908517"/>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algn="ctr"/>
            <a:r>
              <a:rPr kumimoji="0" lang="ja-JP" altLang="en-US" sz="1400" b="1" kern="0">
                <a:solidFill>
                  <a:schemeClr val="bg1">
                    <a:lumMod val="85000"/>
                  </a:schemeClr>
                </a:solidFill>
                <a:latin typeface="+mn-ea"/>
              </a:rPr>
              <a:t>１</a:t>
            </a:r>
          </a:p>
        </p:txBody>
      </p:sp>
      <p:sp>
        <p:nvSpPr>
          <p:cNvPr id="2125" name="楕円 34"/>
          <p:cNvSpPr/>
          <p:nvPr/>
        </p:nvSpPr>
        <p:spPr>
          <a:xfrm>
            <a:off x="4872294" y="1637723"/>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2</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2126" name="楕円 36"/>
          <p:cNvSpPr/>
          <p:nvPr/>
        </p:nvSpPr>
        <p:spPr>
          <a:xfrm>
            <a:off x="2147391" y="1637723"/>
            <a:ext cx="216000" cy="216000"/>
          </a:xfrm>
          <a:prstGeom prst="ellipse">
            <a:avLst/>
          </a:prstGeom>
          <a:solidFill>
            <a:schemeClr val="bg1"/>
          </a:solidFill>
          <a:ln w="12700" cap="flat" cmpd="sng" algn="ctr">
            <a:solidFill>
              <a:schemeClr val="bg1"/>
            </a:solidFill>
            <a:prstDash val="solid"/>
            <a:miter lim="800000"/>
          </a:ln>
          <a:effectLst/>
        </p:spPr>
        <p:txBody>
          <a:bodyPr t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kern="0">
                <a:solidFill>
                  <a:schemeClr val="bg1">
                    <a:lumMod val="85000"/>
                  </a:schemeClr>
                </a:solidFill>
                <a:latin typeface="+mn-ea"/>
              </a:rPr>
              <a:t>4</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2127" name="楕円 37"/>
          <p:cNvSpPr/>
          <p:nvPr/>
        </p:nvSpPr>
        <p:spPr>
          <a:xfrm>
            <a:off x="7810673" y="1637723"/>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algn="ctr"/>
            <a:r>
              <a:rPr kumimoji="0" lang="en-US" altLang="ja-JP" sz="1400" b="1" kern="0">
                <a:latin typeface="+mn-ea"/>
              </a:rPr>
              <a:t>5</a:t>
            </a:r>
            <a:endParaRPr kumimoji="0" lang="ja-JP" altLang="en-US" sz="1400" b="1" kern="0">
              <a:latin typeface="+mn-ea"/>
            </a:endParaRPr>
          </a:p>
        </p:txBody>
      </p:sp>
      <p:sp>
        <p:nvSpPr>
          <p:cNvPr id="2128" name="楕円 38"/>
          <p:cNvSpPr/>
          <p:nvPr/>
        </p:nvSpPr>
        <p:spPr>
          <a:xfrm>
            <a:off x="9126844" y="2366929"/>
            <a:ext cx="216000" cy="216000"/>
          </a:xfrm>
          <a:prstGeom prst="ellipse">
            <a:avLst/>
          </a:prstGeom>
          <a:solidFill>
            <a:schemeClr val="bg1"/>
          </a:solidFill>
          <a:ln w="12700" cap="flat" cmpd="sng" algn="ctr">
            <a:solidFill>
              <a:schemeClr val="bg1"/>
            </a:solidFill>
            <a:prstDash val="solid"/>
            <a:miter lim="800000"/>
          </a:ln>
          <a:effectLst/>
        </p:spPr>
        <p:txBody>
          <a:bodyPr t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6</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graphicFrame>
        <p:nvGraphicFramePr>
          <p:cNvPr id="2129" name="Table 2"/>
          <p:cNvGraphicFramePr>
            <a:graphicFrameLocks noGrp="1"/>
          </p:cNvGraphicFramePr>
          <p:nvPr>
            <p:extLst>
              <p:ext uri="{D42A27DB-BD31-4B8C-83A1-F6EECF244321}">
                <p14:modId xmlns:p14="http://schemas.microsoft.com/office/powerpoint/2010/main" val="1437966336"/>
              </p:ext>
            </p:extLst>
          </p:nvPr>
        </p:nvGraphicFramePr>
        <p:xfrm>
          <a:off x="422560" y="2844863"/>
          <a:ext cx="11309938" cy="996110"/>
        </p:xfrm>
        <a:graphic>
          <a:graphicData uri="http://schemas.openxmlformats.org/drawingml/2006/table">
            <a:tbl>
              <a:tblPr firstRow="1" bandRow="1">
                <a:tableStyleId>{5C22544A-7EE6-4342-B048-85BDC9FD1C3A}</a:tableStyleId>
              </a:tblPr>
              <a:tblGrid>
                <a:gridCol w="376323">
                  <a:extLst>
                    <a:ext uri="{9D8B030D-6E8A-4147-A177-3AD203B41FA5}">
                      <a16:colId xmlns:a16="http://schemas.microsoft.com/office/drawing/2014/main" val="20000"/>
                    </a:ext>
                  </a:extLst>
                </a:gridCol>
                <a:gridCol w="5099221">
                  <a:extLst>
                    <a:ext uri="{9D8B030D-6E8A-4147-A177-3AD203B41FA5}">
                      <a16:colId xmlns:a16="http://schemas.microsoft.com/office/drawing/2014/main" val="20001"/>
                    </a:ext>
                  </a:extLst>
                </a:gridCol>
                <a:gridCol w="1944798">
                  <a:extLst>
                    <a:ext uri="{9D8B030D-6E8A-4147-A177-3AD203B41FA5}">
                      <a16:colId xmlns:a16="http://schemas.microsoft.com/office/drawing/2014/main" val="20002"/>
                    </a:ext>
                  </a:extLst>
                </a:gridCol>
                <a:gridCol w="1944798">
                  <a:extLst>
                    <a:ext uri="{9D8B030D-6E8A-4147-A177-3AD203B41FA5}">
                      <a16:colId xmlns:a16="http://schemas.microsoft.com/office/drawing/2014/main" val="20003"/>
                    </a:ext>
                  </a:extLst>
                </a:gridCol>
                <a:gridCol w="1944798">
                  <a:extLst>
                    <a:ext uri="{9D8B030D-6E8A-4147-A177-3AD203B41FA5}">
                      <a16:colId xmlns:a16="http://schemas.microsoft.com/office/drawing/2014/main" val="20004"/>
                    </a:ext>
                  </a:extLst>
                </a:gridCol>
              </a:tblGrid>
              <a:tr h="498055">
                <a:tc>
                  <a:txBody>
                    <a:bodyPr/>
                    <a:lstStyle/>
                    <a:p>
                      <a:endParaRPr lang="en-US" sz="1300"/>
                    </a:p>
                  </a:txBody>
                  <a:tcPr marL="110642" marR="110642" marT="37785" marB="3778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1300"/>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chemeClr val="tx1"/>
                          </a:solidFill>
                          <a:effectLst/>
                          <a:uLnTx/>
                          <a:uFillTx/>
                          <a:latin typeface="+mn-lt"/>
                        </a:rPr>
                        <a:t>2023</a:t>
                      </a:r>
                      <a:r>
                        <a:rPr kumimoji="0" lang="ja-JP" altLang="en-US" sz="1600" b="1" i="0" u="none" strike="noStrike" kern="0" cap="none" spc="0" normalizeH="0" baseline="0" noProof="0" dirty="0">
                          <a:ln>
                            <a:noFill/>
                          </a:ln>
                          <a:solidFill>
                            <a:schemeClr val="tx1"/>
                          </a:solidFill>
                          <a:effectLst/>
                          <a:uLnTx/>
                          <a:uFillTx/>
                          <a:latin typeface="+mn-lt"/>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2E2E38"/>
                          </a:solidFill>
                          <a:effectLst/>
                          <a:uLnTx/>
                          <a:uFillTx/>
                          <a:latin typeface="BIZ UDPゴシック"/>
                          <a:ea typeface="BIZ UDPゴシック"/>
                          <a:cs typeface="+mn-cs"/>
                        </a:rPr>
                        <a:t>2024</a:t>
                      </a:r>
                      <a:r>
                        <a:rPr kumimoji="0" lang="ja-JP" altLang="en-US" sz="1600" b="1" i="0" u="none" strike="noStrike" kern="0" cap="none" spc="0" normalizeH="0" baseline="0" noProof="0" dirty="0">
                          <a:ln>
                            <a:noFill/>
                          </a:ln>
                          <a:solidFill>
                            <a:srgbClr val="2E2E38"/>
                          </a:solidFill>
                          <a:effectLst/>
                          <a:uLnTx/>
                          <a:uFillTx/>
                          <a:latin typeface="BIZ UDPゴシック"/>
                          <a:ea typeface="BIZ UDPゴシック"/>
                          <a:cs typeface="+mn-cs"/>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2E2E38"/>
                          </a:solidFill>
                          <a:effectLst/>
                          <a:uLnTx/>
                          <a:uFillTx/>
                          <a:latin typeface="BIZ UDPゴシック"/>
                          <a:ea typeface="BIZ UDPゴシック"/>
                          <a:cs typeface="+mn-cs"/>
                        </a:rPr>
                        <a:t>2025</a:t>
                      </a:r>
                      <a:r>
                        <a:rPr kumimoji="0" lang="ja-JP" altLang="en-US" sz="1600" b="1" i="0" u="none" strike="noStrike" kern="0" cap="none" spc="0" normalizeH="0" baseline="0" noProof="0" dirty="0">
                          <a:ln>
                            <a:noFill/>
                          </a:ln>
                          <a:solidFill>
                            <a:srgbClr val="2E2E38"/>
                          </a:solidFill>
                          <a:effectLst/>
                          <a:uLnTx/>
                          <a:uFillTx/>
                          <a:latin typeface="BIZ UDPゴシック"/>
                          <a:ea typeface="BIZ UDPゴシック"/>
                          <a:cs typeface="+mn-cs"/>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8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700" b="0" i="0" u="none" strike="noStrike" kern="0" cap="none" spc="0" normalizeH="0" baseline="0" noProof="0">
                        <a:ln>
                          <a:noFill/>
                        </a:ln>
                        <a:effectLst/>
                        <a:uLnTx/>
                        <a:uFillTx/>
                      </a:endParaRPr>
                    </a:p>
                  </a:txBody>
                  <a:tcPr marL="110642" marR="110642"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effectLst/>
                          <a:uLnTx/>
                          <a:uFillTx/>
                        </a:rPr>
                        <a:t>平均年間給与</a:t>
                      </a: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E2E38"/>
                          </a:solidFill>
                          <a:effectLst/>
                          <a:uLnTx/>
                          <a:uFillTx/>
                          <a:latin typeface="BIZ UDPゴシック"/>
                          <a:ea typeface="BIZ UDPゴシック"/>
                          <a:cs typeface="+mn-cs"/>
                        </a:rPr>
                        <a:t>-</a:t>
                      </a:r>
                      <a:endPar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rPr>
                        <a:t>-</a:t>
                      </a: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kumimoji="1" lang="en-US" altLang="ja-JP" sz="1400" b="1" i="0" u="none" strike="noStrike" kern="1200" dirty="0">
                          <a:solidFill>
                            <a:srgbClr val="000000"/>
                          </a:solidFill>
                          <a:effectLst/>
                          <a:latin typeface="+mj-ea"/>
                          <a:ea typeface="+mj-ea"/>
                          <a:cs typeface="+mn-cs"/>
                        </a:rPr>
                        <a:t>372</a:t>
                      </a:r>
                      <a:r>
                        <a:rPr kumimoji="1" lang="ja-JP" altLang="en-US" sz="1400" b="1" i="0" u="none" strike="noStrike" kern="1200" dirty="0">
                          <a:solidFill>
                            <a:srgbClr val="000000"/>
                          </a:solidFill>
                          <a:effectLst/>
                          <a:latin typeface="+mj-ea"/>
                          <a:ea typeface="+mj-ea"/>
                          <a:cs typeface="+mn-cs"/>
                        </a:rPr>
                        <a:t>万円</a:t>
                      </a:r>
                      <a:endParaRPr kumimoji="1" lang="zh-TW" altLang="en-US" sz="1400" b="1" i="0" u="none" strike="noStrike" kern="1200" dirty="0">
                        <a:solidFill>
                          <a:srgbClr val="000000"/>
                        </a:solidFill>
                        <a:effectLst/>
                        <a:latin typeface="+mj-ea"/>
                        <a:ea typeface="+mj-ea"/>
                        <a:cs typeface="+mn-cs"/>
                      </a:endParaRPr>
                    </a:p>
                  </a:txBody>
                  <a:tcPr marL="110642" marR="110642" marT="37785" marB="37785" anchor="ctr">
                    <a:lnL w="12700" cmpd="sng">
                      <a:noFill/>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1"/>
                  </a:ext>
                </a:extLst>
              </a:tr>
            </a:tbl>
          </a:graphicData>
        </a:graphic>
      </p:graphicFrame>
      <p:sp>
        <p:nvSpPr>
          <p:cNvPr id="2" name="正方形/長方形 45">
            <a:extLst>
              <a:ext uri="{FF2B5EF4-FFF2-40B4-BE49-F238E27FC236}">
                <a16:creationId xmlns:a16="http://schemas.microsoft.com/office/drawing/2014/main" id="{021FA745-BE71-050D-62EB-D5431F526489}"/>
              </a:ext>
            </a:extLst>
          </p:cNvPr>
          <p:cNvSpPr/>
          <p:nvPr/>
        </p:nvSpPr>
        <p:spPr>
          <a:xfrm>
            <a:off x="10122956" y="620713"/>
            <a:ext cx="1780651" cy="203153"/>
          </a:xfrm>
          <a:prstGeom prst="rect">
            <a:avLst/>
          </a:prstGeom>
          <a:solidFill>
            <a:schemeClr val="bg1">
              <a:alpha val="50000"/>
            </a:schemeClr>
          </a:solidFill>
          <a:ln w="15875" cap="rnd" cmpd="sng" algn="ctr">
            <a:noFill/>
            <a:prstDash val="solid"/>
          </a:ln>
          <a:effectLst/>
        </p:spPr>
        <p:txBody>
          <a:bodyPr rtlCol="0" anchor="ctr"/>
          <a:lstStyle/>
          <a:p>
            <a:pPr algn="ctr" defTabSz="457200"/>
            <a:r>
              <a:rPr kumimoji="0" lang="en-US" altLang="ja-JP" sz="1100" kern="0" dirty="0">
                <a:latin typeface="+mn-ea"/>
              </a:rPr>
              <a:t>[2026</a:t>
            </a:r>
            <a:r>
              <a:rPr kumimoji="0" lang="ja-JP" altLang="en-US" sz="1100" kern="0" dirty="0">
                <a:latin typeface="+mn-ea"/>
              </a:rPr>
              <a:t>年</a:t>
            </a:r>
            <a:r>
              <a:rPr kumimoji="0" lang="en-US" altLang="ja-JP" sz="1100" kern="0" dirty="0">
                <a:latin typeface="+mn-ea"/>
              </a:rPr>
              <a:t>2</a:t>
            </a:r>
            <a:r>
              <a:rPr kumimoji="0" lang="ja-JP" altLang="en-US" sz="1100" kern="0" dirty="0">
                <a:latin typeface="+mn-ea"/>
              </a:rPr>
              <a:t>月現在</a:t>
            </a:r>
            <a:r>
              <a:rPr kumimoji="0" lang="en-US" altLang="ja-JP" sz="1100" kern="0" dirty="0">
                <a:latin typeface="+mn-ea"/>
              </a:rPr>
              <a:t>]</a:t>
            </a:r>
          </a:p>
        </p:txBody>
      </p:sp>
    </p:spTree>
    <p:extLst>
      <p:ext uri="{BB962C8B-B14F-4D97-AF65-F5344CB8AC3E}">
        <p14:creationId xmlns:p14="http://schemas.microsoft.com/office/powerpoint/2010/main" val="306490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4"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125" name="タイトル 1"/>
          <p:cNvSpPr>
            <a:spLocks noGrp="1"/>
          </p:cNvSpPr>
          <p:nvPr>
            <p:ph type="title"/>
          </p:nvPr>
        </p:nvSpPr>
        <p:spPr/>
        <p:txBody>
          <a:bodyPr vert="horz"/>
          <a:lstStyle/>
          <a:p>
            <a:r>
              <a:rPr kumimoji="1" lang="en-US" altLang="ja-JP">
                <a:latin typeface="+mn-ea"/>
                <a:ea typeface="+mn-ea"/>
              </a:rPr>
              <a:t>1. </a:t>
            </a:r>
            <a:r>
              <a:rPr kumimoji="1" lang="ja-JP" altLang="en-US">
                <a:latin typeface="+mn-ea"/>
                <a:ea typeface="+mn-ea"/>
              </a:rPr>
              <a:t>代表者メッセージ</a:t>
            </a:r>
          </a:p>
        </p:txBody>
      </p:sp>
      <p:sp>
        <p:nvSpPr>
          <p:cNvPr id="1126" name="スライド番号プレースホルダー 9"/>
          <p:cNvSpPr>
            <a:spLocks noGrp="1"/>
          </p:cNvSpPr>
          <p:nvPr>
            <p:ph type="sldNum" sz="quarter" idx="12"/>
          </p:nvPr>
        </p:nvSpPr>
        <p:spPr/>
        <p:txBody>
          <a:bodyPr/>
          <a:lstStyle/>
          <a:p>
            <a:fld id="{273F110B-3E81-42E9-B683-BD8814B58ECE}" type="slidenum">
              <a:rPr lang="ja-JP" altLang="en-US" smtClean="0">
                <a:latin typeface="+mn-ea"/>
              </a:rPr>
              <a:pPr/>
              <a:t>2</a:t>
            </a:fld>
            <a:endParaRPr lang="ja-JP" altLang="en-US">
              <a:latin typeface="+mn-ea"/>
            </a:endParaRPr>
          </a:p>
        </p:txBody>
      </p:sp>
      <p:pic>
        <p:nvPicPr>
          <p:cNvPr id="9" name="図プレースホルダー 8">
            <a:extLst>
              <a:ext uri="{FF2B5EF4-FFF2-40B4-BE49-F238E27FC236}">
                <a16:creationId xmlns:a16="http://schemas.microsoft.com/office/drawing/2014/main" id="{31E83AE3-AB5E-F081-C663-49C3A203BCE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7592" r="17592"/>
          <a:stretch>
            <a:fillRect/>
          </a:stretch>
        </p:blipFill>
        <p:spPr>
          <a:xfrm>
            <a:off x="1299754" y="1648021"/>
            <a:ext cx="3881846" cy="3734683"/>
          </a:xfrm>
        </p:spPr>
      </p:pic>
      <p:sp>
        <p:nvSpPr>
          <p:cNvPr id="1127" name="Text Placeholder 5"/>
          <p:cNvSpPr>
            <a:spLocks noGrp="1"/>
          </p:cNvSpPr>
          <p:nvPr>
            <p:ph type="body" sz="quarter" idx="14"/>
          </p:nvPr>
        </p:nvSpPr>
        <p:spPr/>
        <p:txBody>
          <a:bodyPr>
            <a:normAutofit/>
          </a:bodyPr>
          <a:lstStyle/>
          <a:p>
            <a:r>
              <a:rPr lang="ja-JP" altLang="en-US" dirty="0">
                <a:latin typeface="+mn-ea"/>
              </a:rPr>
              <a:t>当社の人的資本経営</a:t>
            </a:r>
            <a:endParaRPr lang="en-US" dirty="0">
              <a:latin typeface="+mn-ea"/>
            </a:endParaRPr>
          </a:p>
        </p:txBody>
      </p:sp>
      <p:sp>
        <p:nvSpPr>
          <p:cNvPr id="1128" name="Text Placeholder 6"/>
          <p:cNvSpPr>
            <a:spLocks noGrp="1"/>
          </p:cNvSpPr>
          <p:nvPr>
            <p:ph type="body" sz="quarter" idx="15"/>
          </p:nvPr>
        </p:nvSpPr>
        <p:spPr>
          <a:xfrm>
            <a:off x="6181725" y="1383439"/>
            <a:ext cx="5567363" cy="4440659"/>
          </a:xfrm>
        </p:spPr>
        <p:txBody>
          <a:bodyPr>
            <a:normAutofit/>
          </a:bodyPr>
          <a:lstStyle/>
          <a:p>
            <a:r>
              <a:rPr lang="ja-JP" altLang="en-US" sz="2000" dirty="0">
                <a:latin typeface="+mn-ea"/>
              </a:rPr>
              <a:t>西城福祉会の人的資本経営は、理念である「福祉の種をまき、協力して水をやり、花を咲かせ、実をみのらせ、やがて大きな樹に育てる」という想いを、日々の人づくりを通して形にしていく取組です。</a:t>
            </a:r>
            <a:endParaRPr lang="en-US" altLang="ja-JP" sz="2000" dirty="0">
              <a:latin typeface="+mn-ea"/>
            </a:endParaRPr>
          </a:p>
          <a:p>
            <a:endParaRPr lang="en-US" altLang="ja-JP" sz="2000" dirty="0">
              <a:latin typeface="+mn-ea"/>
            </a:endParaRPr>
          </a:p>
          <a:p>
            <a:r>
              <a:rPr lang="ja-JP" altLang="en-US" sz="2000" dirty="0">
                <a:latin typeface="+mn-ea"/>
              </a:rPr>
              <a:t>職員一人ひとりが互いに支え合いながら成長し、利用者やご家族、地域にとっての“実り”を少しずつ積み重ねていくことを大切にしています。そのために、採用や育成、対話や振り返りの機会を整え、理念を特別な言葉にとどめず、毎日のケアや関わりの中で自然に息づくものにしていくことを目指しています。</a:t>
            </a:r>
            <a:endParaRPr lang="en-US" altLang="ja-JP" sz="2000" dirty="0">
              <a:latin typeface="+mn-ea"/>
            </a:endParaRPr>
          </a:p>
        </p:txBody>
      </p:sp>
      <p:sp>
        <p:nvSpPr>
          <p:cNvPr id="1129" name="テキスト ボックス 7"/>
          <p:cNvSpPr txBox="1"/>
          <p:nvPr/>
        </p:nvSpPr>
        <p:spPr>
          <a:xfrm>
            <a:off x="6181725" y="5824999"/>
            <a:ext cx="5567363" cy="523220"/>
          </a:xfrm>
          <a:prstGeom prst="rect">
            <a:avLst/>
          </a:prstGeom>
          <a:solidFill>
            <a:schemeClr val="tx2">
              <a:alpha val="60000"/>
            </a:schemeClr>
          </a:solidFill>
        </p:spPr>
        <p:txBody>
          <a:bodyPr wrap="square">
            <a:spAutoFit/>
          </a:bodyPr>
          <a:lstStyle/>
          <a:p>
            <a:pPr marL="0" indent="0" algn="r">
              <a:buFont typeface="Wingdings 3" panose="05040102010807070707" pitchFamily="18" charset="2"/>
              <a:buNone/>
            </a:pPr>
            <a:r>
              <a:rPr lang="ja-JP" altLang="en-US" sz="2400" dirty="0">
                <a:solidFill>
                  <a:schemeClr val="bg2">
                    <a:lumMod val="10000"/>
                  </a:schemeClr>
                </a:solidFill>
                <a:latin typeface="+mn-ea"/>
              </a:rPr>
              <a:t>（理事長</a:t>
            </a:r>
            <a:r>
              <a:rPr lang="en-US" altLang="ja-JP" sz="2400" dirty="0">
                <a:solidFill>
                  <a:schemeClr val="bg2">
                    <a:lumMod val="10000"/>
                  </a:schemeClr>
                </a:solidFill>
                <a:latin typeface="+mn-ea"/>
              </a:rPr>
              <a:t>/</a:t>
            </a:r>
            <a:r>
              <a:rPr lang="ja-JP" altLang="en-US" sz="2800" dirty="0">
                <a:solidFill>
                  <a:schemeClr val="bg2">
                    <a:lumMod val="10000"/>
                  </a:schemeClr>
                </a:solidFill>
                <a:latin typeface="HGS行書体" panose="03000600000000000000" pitchFamily="66" charset="-128"/>
                <a:ea typeface="HGS行書体" panose="03000600000000000000" pitchFamily="66" charset="-128"/>
              </a:rPr>
              <a:t>土井一</a:t>
            </a:r>
            <a:r>
              <a:rPr lang="ja-JP" altLang="en-US" sz="2400" dirty="0">
                <a:solidFill>
                  <a:schemeClr val="bg2">
                    <a:lumMod val="10000"/>
                  </a:schemeClr>
                </a:solidFill>
                <a:latin typeface="+mn-ea"/>
              </a:rPr>
              <a:t>）　</a:t>
            </a:r>
          </a:p>
        </p:txBody>
      </p:sp>
    </p:spTree>
    <p:extLst>
      <p:ext uri="{BB962C8B-B14F-4D97-AF65-F5344CB8AC3E}">
        <p14:creationId xmlns:p14="http://schemas.microsoft.com/office/powerpoint/2010/main" val="2918281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32"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133" name="タイトル 27"/>
          <p:cNvSpPr>
            <a:spLocks noGrp="1"/>
          </p:cNvSpPr>
          <p:nvPr>
            <p:ph type="title"/>
          </p:nvPr>
        </p:nvSpPr>
        <p:spPr/>
        <p:txBody>
          <a:bodyPr vert="horz">
            <a:normAutofit/>
          </a:bodyPr>
          <a:lstStyle/>
          <a:p>
            <a:r>
              <a:rPr lang="en-US" altLang="ja-JP">
                <a:latin typeface="+mn-ea"/>
                <a:ea typeface="+mn-ea"/>
              </a:rPr>
              <a:t>6</a:t>
            </a:r>
            <a:r>
              <a:rPr kumimoji="1" lang="en-US" altLang="ja-JP">
                <a:latin typeface="+mn-ea"/>
                <a:ea typeface="+mn-ea"/>
              </a:rPr>
              <a:t>. </a:t>
            </a:r>
            <a:r>
              <a:rPr kumimoji="1" lang="ja-JP" altLang="en-US">
                <a:latin typeface="+mn-ea"/>
                <a:ea typeface="+mn-ea"/>
              </a:rPr>
              <a:t>人的資本経営データ（データ集）</a:t>
            </a:r>
            <a:endParaRPr lang="ja-JP" altLang="en-US">
              <a:latin typeface="+mn-ea"/>
              <a:ea typeface="+mn-ea"/>
            </a:endParaRPr>
          </a:p>
        </p:txBody>
      </p:sp>
      <p:sp>
        <p:nvSpPr>
          <p:cNvPr id="2134" name="スライド番号プレースホルダー 28"/>
          <p:cNvSpPr>
            <a:spLocks noGrp="1"/>
          </p:cNvSpPr>
          <p:nvPr>
            <p:ph type="sldNum" sz="quarter" idx="12"/>
          </p:nvPr>
        </p:nvSpPr>
        <p:spPr/>
        <p:txBody>
          <a:bodyPr/>
          <a:lstStyle/>
          <a:p>
            <a:fld id="{273F110B-3E81-42E9-B683-BD8814B58ECE}" type="slidenum">
              <a:rPr lang="ja-JP" altLang="en-US" smtClean="0">
                <a:latin typeface="+mn-ea"/>
              </a:rPr>
              <a:pPr/>
              <a:t>29</a:t>
            </a:fld>
            <a:endParaRPr lang="ja-JP" altLang="en-US">
              <a:latin typeface="+mn-ea"/>
            </a:endParaRPr>
          </a:p>
        </p:txBody>
      </p:sp>
      <p:sp>
        <p:nvSpPr>
          <p:cNvPr id="2135" name="フローチャート: 端子 477"/>
          <p:cNvSpPr/>
          <p:nvPr/>
        </p:nvSpPr>
        <p:spPr>
          <a:xfrm>
            <a:off x="9001601" y="2229268"/>
            <a:ext cx="2239946" cy="483587"/>
          </a:xfrm>
          <a:prstGeom prst="roundRect">
            <a:avLst>
              <a:gd name="adj" fmla="val 50000"/>
            </a:avLst>
          </a:prstGeom>
          <a:solidFill>
            <a:srgbClr val="992F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安全衛生・</a:t>
            </a:r>
            <a:endParaRPr lang="en-US" altLang="ja-JP" sz="1400" b="1">
              <a:solidFill>
                <a:schemeClr val="bg1"/>
              </a:solidFill>
              <a:latin typeface="+mn-ea"/>
            </a:endParaRPr>
          </a:p>
          <a:p>
            <a:pPr algn="ctr"/>
            <a:r>
              <a:rPr lang="ja-JP" altLang="en-US" sz="1400" b="1">
                <a:solidFill>
                  <a:schemeClr val="bg1"/>
                </a:solidFill>
                <a:latin typeface="+mn-ea"/>
              </a:rPr>
              <a:t>コンプライアンス</a:t>
            </a:r>
          </a:p>
        </p:txBody>
      </p:sp>
      <p:sp>
        <p:nvSpPr>
          <p:cNvPr id="2136" name="フローチャート: 端子 477"/>
          <p:cNvSpPr/>
          <p:nvPr/>
        </p:nvSpPr>
        <p:spPr>
          <a:xfrm>
            <a:off x="4759553" y="770856"/>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事業成果・</a:t>
            </a:r>
            <a:endParaRPr lang="en-US" altLang="ja-JP" sz="1400" b="1">
              <a:solidFill>
                <a:schemeClr val="bg1"/>
              </a:solidFill>
              <a:latin typeface="+mn-ea"/>
            </a:endParaRPr>
          </a:p>
          <a:p>
            <a:pPr algn="ctr"/>
            <a:r>
              <a:rPr lang="ja-JP" altLang="en-US" sz="1400" b="1">
                <a:solidFill>
                  <a:schemeClr val="bg1"/>
                </a:solidFill>
                <a:latin typeface="+mn-ea"/>
              </a:rPr>
              <a:t>戦略の実現</a:t>
            </a:r>
          </a:p>
        </p:txBody>
      </p:sp>
      <p:sp>
        <p:nvSpPr>
          <p:cNvPr id="2137" name="フローチャート: 端子 477"/>
          <p:cNvSpPr/>
          <p:nvPr/>
        </p:nvSpPr>
        <p:spPr>
          <a:xfrm>
            <a:off x="4797668" y="1500063"/>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事業戦略に応じた</a:t>
            </a:r>
            <a:endParaRPr lang="en-US" altLang="ja-JP" sz="1400" b="1">
              <a:solidFill>
                <a:schemeClr val="bg1"/>
              </a:solidFill>
              <a:latin typeface="+mn-ea"/>
            </a:endParaRPr>
          </a:p>
          <a:p>
            <a:pPr algn="ctr"/>
            <a:r>
              <a:rPr lang="ja-JP" altLang="en-US" sz="1400" b="1">
                <a:solidFill>
                  <a:schemeClr val="bg1"/>
                </a:solidFill>
                <a:latin typeface="+mn-ea"/>
              </a:rPr>
              <a:t>ジョブ構成・要員</a:t>
            </a:r>
          </a:p>
        </p:txBody>
      </p:sp>
      <p:sp>
        <p:nvSpPr>
          <p:cNvPr id="2138" name="フローチャート: 端子 477"/>
          <p:cNvSpPr/>
          <p:nvPr/>
        </p:nvSpPr>
        <p:spPr>
          <a:xfrm>
            <a:off x="4797668" y="2229268"/>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人材の獲得・</a:t>
            </a:r>
            <a:endParaRPr lang="en-US" altLang="ja-JP" sz="1400" b="1">
              <a:solidFill>
                <a:schemeClr val="bg1"/>
              </a:solidFill>
              <a:latin typeface="+mn-ea"/>
            </a:endParaRPr>
          </a:p>
          <a:p>
            <a:pPr algn="ctr"/>
            <a:r>
              <a:rPr lang="ja-JP" altLang="en-US" sz="1400" b="1">
                <a:solidFill>
                  <a:schemeClr val="bg1"/>
                </a:solidFill>
                <a:latin typeface="+mn-ea"/>
              </a:rPr>
              <a:t>惹き付け</a:t>
            </a:r>
            <a:r>
              <a:rPr lang="ja-JP" altLang="en-US" sz="1100" b="1">
                <a:solidFill>
                  <a:schemeClr val="bg1"/>
                </a:solidFill>
                <a:latin typeface="+mn-ea"/>
              </a:rPr>
              <a:t>（リテンション）</a:t>
            </a:r>
            <a:endParaRPr lang="ja-JP" altLang="en-US" sz="1400" b="1">
              <a:solidFill>
                <a:schemeClr val="bg1"/>
              </a:solidFill>
              <a:latin typeface="+mn-ea"/>
            </a:endParaRPr>
          </a:p>
        </p:txBody>
      </p:sp>
      <p:sp>
        <p:nvSpPr>
          <p:cNvPr id="2139" name="フローチャート: 端子 477"/>
          <p:cNvSpPr/>
          <p:nvPr/>
        </p:nvSpPr>
        <p:spPr>
          <a:xfrm>
            <a:off x="2026777" y="1500062"/>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人材の成長・活躍</a:t>
            </a:r>
          </a:p>
        </p:txBody>
      </p:sp>
      <p:sp>
        <p:nvSpPr>
          <p:cNvPr id="2140" name="フローチャート: 端子 477"/>
          <p:cNvSpPr/>
          <p:nvPr/>
        </p:nvSpPr>
        <p:spPr>
          <a:xfrm>
            <a:off x="7699249" y="1500061"/>
            <a:ext cx="2239946" cy="483587"/>
          </a:xfrm>
          <a:prstGeom prst="roundRect">
            <a:avLst>
              <a:gd name="adj" fmla="val 50000"/>
            </a:avLst>
          </a:prstGeom>
          <a:solidFill>
            <a:schemeClr val="bg1">
              <a:lumMod val="85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a:solidFill>
                  <a:schemeClr val="bg1"/>
                </a:solidFill>
                <a:latin typeface="+mn-ea"/>
              </a:rPr>
              <a:t>人材の貢献に</a:t>
            </a:r>
            <a:endParaRPr lang="en-US" altLang="ja-JP" sz="1400" b="1">
              <a:solidFill>
                <a:schemeClr val="bg1"/>
              </a:solidFill>
              <a:latin typeface="+mn-ea"/>
            </a:endParaRPr>
          </a:p>
          <a:p>
            <a:pPr algn="ctr"/>
            <a:r>
              <a:rPr lang="ja-JP" altLang="en-US" sz="1400" b="1">
                <a:solidFill>
                  <a:schemeClr val="bg1"/>
                </a:solidFill>
                <a:latin typeface="+mn-ea"/>
              </a:rPr>
              <a:t>報いる報酬</a:t>
            </a:r>
          </a:p>
        </p:txBody>
      </p:sp>
      <p:cxnSp>
        <p:nvCxnSpPr>
          <p:cNvPr id="2141" name="コネクタ: 曲線 5"/>
          <p:cNvCxnSpPr>
            <a:cxnSpLocks/>
            <a:stCxn id="2136" idx="3"/>
            <a:endCxn id="2140" idx="0"/>
          </p:cNvCxnSpPr>
          <p:nvPr/>
        </p:nvCxnSpPr>
        <p:spPr>
          <a:xfrm>
            <a:off x="6999499" y="1012649"/>
            <a:ext cx="1819723" cy="487412"/>
          </a:xfrm>
          <a:prstGeom prst="curvedConnector2">
            <a:avLst/>
          </a:prstGeom>
          <a:noFill/>
          <a:ln w="38100" cap="flat" cmpd="sng" algn="ctr">
            <a:solidFill>
              <a:schemeClr val="bg1">
                <a:lumMod val="75000"/>
              </a:schemeClr>
            </a:solidFill>
            <a:prstDash val="solid"/>
            <a:miter lim="800000"/>
            <a:tailEnd type="triangle"/>
          </a:ln>
          <a:effectLst/>
        </p:spPr>
      </p:cxnSp>
      <p:cxnSp>
        <p:nvCxnSpPr>
          <p:cNvPr id="2142" name="コネクタ: 曲線 6"/>
          <p:cNvCxnSpPr>
            <a:cxnSpLocks/>
            <a:stCxn id="2140" idx="2"/>
            <a:endCxn id="2138" idx="3"/>
          </p:cNvCxnSpPr>
          <p:nvPr/>
        </p:nvCxnSpPr>
        <p:spPr>
          <a:xfrm rot="5400000">
            <a:off x="7684711" y="1336550"/>
            <a:ext cx="487414" cy="1781608"/>
          </a:xfrm>
          <a:prstGeom prst="curvedConnector2">
            <a:avLst/>
          </a:prstGeom>
          <a:noFill/>
          <a:ln w="38100" cap="flat" cmpd="sng" algn="ctr">
            <a:solidFill>
              <a:schemeClr val="bg1">
                <a:lumMod val="75000"/>
              </a:schemeClr>
            </a:solidFill>
            <a:prstDash val="solid"/>
            <a:miter lim="800000"/>
            <a:tailEnd type="triangle"/>
          </a:ln>
          <a:effectLst/>
        </p:spPr>
      </p:cxnSp>
      <p:cxnSp>
        <p:nvCxnSpPr>
          <p:cNvPr id="2143" name="コネクタ: 曲線 7"/>
          <p:cNvCxnSpPr>
            <a:cxnSpLocks/>
            <a:stCxn id="2138" idx="1"/>
            <a:endCxn id="2139" idx="2"/>
          </p:cNvCxnSpPr>
          <p:nvPr/>
        </p:nvCxnSpPr>
        <p:spPr>
          <a:xfrm rot="10800000">
            <a:off x="3146750" y="1983648"/>
            <a:ext cx="1650918" cy="487413"/>
          </a:xfrm>
          <a:prstGeom prst="curvedConnector2">
            <a:avLst/>
          </a:prstGeom>
          <a:noFill/>
          <a:ln w="38100" cap="flat" cmpd="sng" algn="ctr">
            <a:solidFill>
              <a:schemeClr val="bg1">
                <a:lumMod val="75000"/>
              </a:schemeClr>
            </a:solidFill>
            <a:prstDash val="solid"/>
            <a:miter lim="800000"/>
            <a:tailEnd type="triangle"/>
          </a:ln>
          <a:effectLst/>
        </p:spPr>
      </p:cxnSp>
      <p:cxnSp>
        <p:nvCxnSpPr>
          <p:cNvPr id="2144" name="コネクタ: 曲線 8"/>
          <p:cNvCxnSpPr>
            <a:cxnSpLocks/>
            <a:stCxn id="2139" idx="0"/>
            <a:endCxn id="2136" idx="1"/>
          </p:cNvCxnSpPr>
          <p:nvPr/>
        </p:nvCxnSpPr>
        <p:spPr>
          <a:xfrm rot="5400000" flipH="1" flipV="1">
            <a:off x="3709445" y="449955"/>
            <a:ext cx="487412" cy="1612803"/>
          </a:xfrm>
          <a:prstGeom prst="curvedConnector2">
            <a:avLst/>
          </a:prstGeom>
          <a:noFill/>
          <a:ln w="38100" cap="flat" cmpd="sng" algn="ctr">
            <a:solidFill>
              <a:schemeClr val="bg1">
                <a:lumMod val="75000"/>
              </a:schemeClr>
            </a:solidFill>
            <a:prstDash val="solid"/>
            <a:miter lim="800000"/>
            <a:tailEnd type="triangle"/>
          </a:ln>
          <a:effectLst/>
        </p:spPr>
      </p:cxnSp>
      <p:sp>
        <p:nvSpPr>
          <p:cNvPr id="2145" name="矢印: 右 9"/>
          <p:cNvSpPr/>
          <p:nvPr/>
        </p:nvSpPr>
        <p:spPr>
          <a:xfrm>
            <a:off x="7203222" y="1627783"/>
            <a:ext cx="330420" cy="187475"/>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146" name="矢印: 右 12"/>
          <p:cNvSpPr/>
          <p:nvPr/>
        </p:nvSpPr>
        <p:spPr>
          <a:xfrm flipH="1">
            <a:off x="4342728" y="1627783"/>
            <a:ext cx="330420" cy="187475"/>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147" name="矢印: 右 13"/>
          <p:cNvSpPr/>
          <p:nvPr/>
        </p:nvSpPr>
        <p:spPr>
          <a:xfrm rot="5400000">
            <a:off x="5841116" y="1225292"/>
            <a:ext cx="203945" cy="303733"/>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148" name="矢印: 右 15"/>
          <p:cNvSpPr/>
          <p:nvPr/>
        </p:nvSpPr>
        <p:spPr>
          <a:xfrm rot="5400000">
            <a:off x="5841116" y="1948726"/>
            <a:ext cx="203945" cy="303733"/>
          </a:xfrm>
          <a:prstGeom prst="rightArrow">
            <a:avLst/>
          </a:prstGeom>
          <a:solidFill>
            <a:schemeClr val="bg1">
              <a:lumMod val="75000"/>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n-ea"/>
              <a:cs typeface="+mn-cs"/>
            </a:endParaRPr>
          </a:p>
        </p:txBody>
      </p:sp>
      <p:sp>
        <p:nvSpPr>
          <p:cNvPr id="2149" name="楕円 32"/>
          <p:cNvSpPr/>
          <p:nvPr/>
        </p:nvSpPr>
        <p:spPr>
          <a:xfrm>
            <a:off x="4872294" y="2366929"/>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3</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2150" name="楕円 33"/>
          <p:cNvSpPr/>
          <p:nvPr/>
        </p:nvSpPr>
        <p:spPr>
          <a:xfrm>
            <a:off x="4888790" y="908517"/>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algn="ctr"/>
            <a:r>
              <a:rPr kumimoji="0" lang="ja-JP" altLang="en-US" sz="1400" b="1" kern="0">
                <a:solidFill>
                  <a:schemeClr val="bg1">
                    <a:lumMod val="85000"/>
                  </a:schemeClr>
                </a:solidFill>
                <a:latin typeface="+mn-ea"/>
              </a:rPr>
              <a:t>１</a:t>
            </a:r>
          </a:p>
        </p:txBody>
      </p:sp>
      <p:sp>
        <p:nvSpPr>
          <p:cNvPr id="2151" name="楕円 34"/>
          <p:cNvSpPr/>
          <p:nvPr/>
        </p:nvSpPr>
        <p:spPr>
          <a:xfrm>
            <a:off x="4872294" y="1637723"/>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2</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2152" name="楕円 36"/>
          <p:cNvSpPr/>
          <p:nvPr/>
        </p:nvSpPr>
        <p:spPr>
          <a:xfrm>
            <a:off x="2147391" y="1637723"/>
            <a:ext cx="216000" cy="216000"/>
          </a:xfrm>
          <a:prstGeom prst="ellipse">
            <a:avLst/>
          </a:prstGeom>
          <a:solidFill>
            <a:schemeClr val="bg1"/>
          </a:solidFill>
          <a:ln w="12700" cap="flat" cmpd="sng" algn="ctr">
            <a:solidFill>
              <a:schemeClr val="bg1"/>
            </a:solidFill>
            <a:prstDash val="solid"/>
            <a:miter lim="800000"/>
          </a:ln>
          <a:effectLst/>
        </p:spPr>
        <p:txBody>
          <a:bodyPr t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kern="0">
                <a:solidFill>
                  <a:schemeClr val="bg1">
                    <a:lumMod val="85000"/>
                  </a:schemeClr>
                </a:solidFill>
                <a:latin typeface="+mn-ea"/>
              </a:rPr>
              <a:t>4</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2153" name="楕円 37"/>
          <p:cNvSpPr/>
          <p:nvPr/>
        </p:nvSpPr>
        <p:spPr>
          <a:xfrm>
            <a:off x="7810673" y="1637723"/>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bg1">
                    <a:lumMod val="85000"/>
                  </a:schemeClr>
                </a:solidFill>
                <a:effectLst/>
                <a:uLnTx/>
                <a:uFillTx/>
                <a:latin typeface="+mn-ea"/>
                <a:cs typeface="+mn-cs"/>
              </a:rPr>
              <a:t>5</a:t>
            </a:r>
            <a:endParaRPr kumimoji="0" lang="ja-JP" altLang="en-US" sz="1400" b="1" i="0" u="none" strike="noStrike" kern="0" cap="none" spc="0" normalizeH="0" baseline="0" noProof="0">
              <a:ln>
                <a:noFill/>
              </a:ln>
              <a:solidFill>
                <a:schemeClr val="bg1">
                  <a:lumMod val="85000"/>
                </a:schemeClr>
              </a:solidFill>
              <a:effectLst/>
              <a:uLnTx/>
              <a:uFillTx/>
              <a:latin typeface="+mn-ea"/>
              <a:cs typeface="+mn-cs"/>
            </a:endParaRPr>
          </a:p>
        </p:txBody>
      </p:sp>
      <p:sp>
        <p:nvSpPr>
          <p:cNvPr id="2154" name="楕円 38"/>
          <p:cNvSpPr/>
          <p:nvPr/>
        </p:nvSpPr>
        <p:spPr>
          <a:xfrm>
            <a:off x="9126844" y="2366929"/>
            <a:ext cx="216000" cy="216000"/>
          </a:xfrm>
          <a:prstGeom prst="ellipse">
            <a:avLst/>
          </a:prstGeom>
          <a:solidFill>
            <a:schemeClr val="bg1"/>
          </a:solidFill>
          <a:ln w="12700" cap="flat" cmpd="sng" algn="ctr">
            <a:solidFill>
              <a:schemeClr val="bg1"/>
            </a:solidFill>
            <a:prstDash val="solid"/>
            <a:miter lim="800000"/>
          </a:ln>
          <a:effectLst/>
        </p:spPr>
        <p:txBody>
          <a:bodyPr rtlCol="0" anchor="ctr"/>
          <a:lstStyle/>
          <a:p>
            <a:pPr algn="ctr"/>
            <a:r>
              <a:rPr kumimoji="0" lang="en-US" altLang="ja-JP" sz="1400" b="1" kern="0">
                <a:latin typeface="+mn-ea"/>
              </a:rPr>
              <a:t>6</a:t>
            </a:r>
            <a:endParaRPr kumimoji="0" lang="ja-JP" altLang="en-US" sz="1400" b="1" kern="0">
              <a:latin typeface="+mn-ea"/>
            </a:endParaRPr>
          </a:p>
        </p:txBody>
      </p:sp>
      <p:graphicFrame>
        <p:nvGraphicFramePr>
          <p:cNvPr id="2155" name="Table 2"/>
          <p:cNvGraphicFramePr>
            <a:graphicFrameLocks noGrp="1"/>
          </p:cNvGraphicFramePr>
          <p:nvPr>
            <p:extLst>
              <p:ext uri="{D42A27DB-BD31-4B8C-83A1-F6EECF244321}">
                <p14:modId xmlns:p14="http://schemas.microsoft.com/office/powerpoint/2010/main" val="1190807257"/>
              </p:ext>
            </p:extLst>
          </p:nvPr>
        </p:nvGraphicFramePr>
        <p:xfrm>
          <a:off x="422560" y="2844863"/>
          <a:ext cx="11309938" cy="2000690"/>
        </p:xfrm>
        <a:graphic>
          <a:graphicData uri="http://schemas.openxmlformats.org/drawingml/2006/table">
            <a:tbl>
              <a:tblPr firstRow="1" bandRow="1">
                <a:tableStyleId>{5C22544A-7EE6-4342-B048-85BDC9FD1C3A}</a:tableStyleId>
              </a:tblPr>
              <a:tblGrid>
                <a:gridCol w="376323">
                  <a:extLst>
                    <a:ext uri="{9D8B030D-6E8A-4147-A177-3AD203B41FA5}">
                      <a16:colId xmlns:a16="http://schemas.microsoft.com/office/drawing/2014/main" val="20000"/>
                    </a:ext>
                  </a:extLst>
                </a:gridCol>
                <a:gridCol w="5099221">
                  <a:extLst>
                    <a:ext uri="{9D8B030D-6E8A-4147-A177-3AD203B41FA5}">
                      <a16:colId xmlns:a16="http://schemas.microsoft.com/office/drawing/2014/main" val="20001"/>
                    </a:ext>
                  </a:extLst>
                </a:gridCol>
                <a:gridCol w="1944798">
                  <a:extLst>
                    <a:ext uri="{9D8B030D-6E8A-4147-A177-3AD203B41FA5}">
                      <a16:colId xmlns:a16="http://schemas.microsoft.com/office/drawing/2014/main" val="20002"/>
                    </a:ext>
                  </a:extLst>
                </a:gridCol>
                <a:gridCol w="1944798">
                  <a:extLst>
                    <a:ext uri="{9D8B030D-6E8A-4147-A177-3AD203B41FA5}">
                      <a16:colId xmlns:a16="http://schemas.microsoft.com/office/drawing/2014/main" val="20003"/>
                    </a:ext>
                  </a:extLst>
                </a:gridCol>
                <a:gridCol w="1944798">
                  <a:extLst>
                    <a:ext uri="{9D8B030D-6E8A-4147-A177-3AD203B41FA5}">
                      <a16:colId xmlns:a16="http://schemas.microsoft.com/office/drawing/2014/main" val="20004"/>
                    </a:ext>
                  </a:extLst>
                </a:gridCol>
              </a:tblGrid>
              <a:tr h="498055">
                <a:tc>
                  <a:txBody>
                    <a:bodyPr/>
                    <a:lstStyle/>
                    <a:p>
                      <a:endParaRPr lang="en-US" sz="1300"/>
                    </a:p>
                  </a:txBody>
                  <a:tcPr marL="110642" marR="110642" marT="37785" marB="3778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1300"/>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chemeClr val="tx1"/>
                          </a:solidFill>
                          <a:effectLst/>
                          <a:uLnTx/>
                          <a:uFillTx/>
                          <a:latin typeface="+mn-lt"/>
                        </a:rPr>
                        <a:t>2023</a:t>
                      </a:r>
                      <a:r>
                        <a:rPr kumimoji="0" lang="ja-JP" altLang="en-US" sz="1600" b="1" i="0" u="none" strike="noStrike" kern="0" cap="none" spc="0" normalizeH="0" baseline="0" noProof="0" dirty="0">
                          <a:ln>
                            <a:noFill/>
                          </a:ln>
                          <a:solidFill>
                            <a:schemeClr val="tx1"/>
                          </a:solidFill>
                          <a:effectLst/>
                          <a:uLnTx/>
                          <a:uFillTx/>
                          <a:latin typeface="+mn-lt"/>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2E2E38"/>
                          </a:solidFill>
                          <a:effectLst/>
                          <a:uLnTx/>
                          <a:uFillTx/>
                          <a:latin typeface="BIZ UDPゴシック"/>
                          <a:ea typeface="BIZ UDPゴシック"/>
                          <a:cs typeface="+mn-cs"/>
                        </a:rPr>
                        <a:t>2024</a:t>
                      </a:r>
                      <a:r>
                        <a:rPr kumimoji="0" lang="ja-JP" altLang="en-US" sz="1600" b="1" i="0" u="none" strike="noStrike" kern="0" cap="none" spc="0" normalizeH="0" baseline="0" noProof="0" dirty="0">
                          <a:ln>
                            <a:noFill/>
                          </a:ln>
                          <a:solidFill>
                            <a:srgbClr val="2E2E38"/>
                          </a:solidFill>
                          <a:effectLst/>
                          <a:uLnTx/>
                          <a:uFillTx/>
                          <a:latin typeface="BIZ UDPゴシック"/>
                          <a:ea typeface="BIZ UDPゴシック"/>
                          <a:cs typeface="+mn-cs"/>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2E2E38"/>
                          </a:solidFill>
                          <a:effectLst/>
                          <a:uLnTx/>
                          <a:uFillTx/>
                          <a:latin typeface="BIZ UDPゴシック"/>
                          <a:ea typeface="BIZ UDPゴシック"/>
                          <a:cs typeface="+mn-cs"/>
                        </a:rPr>
                        <a:t>2025</a:t>
                      </a:r>
                      <a:r>
                        <a:rPr kumimoji="0" lang="ja-JP" altLang="en-US" sz="1600" b="1" i="0" u="none" strike="noStrike" kern="0" cap="none" spc="0" normalizeH="0" baseline="0" noProof="0" dirty="0">
                          <a:ln>
                            <a:noFill/>
                          </a:ln>
                          <a:solidFill>
                            <a:srgbClr val="2E2E38"/>
                          </a:solidFill>
                          <a:effectLst/>
                          <a:uLnTx/>
                          <a:uFillTx/>
                          <a:latin typeface="BIZ UDPゴシック"/>
                          <a:ea typeface="BIZ UDPゴシック"/>
                          <a:cs typeface="+mn-cs"/>
                        </a:rPr>
                        <a:t>年度</a:t>
                      </a:r>
                    </a:p>
                  </a:txBody>
                  <a:tcPr marL="110642" marR="110642" marT="37785" marB="3778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8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700" b="0" i="0" u="none" strike="noStrike" kern="0" cap="none" spc="0" normalizeH="0" baseline="0" noProof="0">
                        <a:ln>
                          <a:noFill/>
                        </a:ln>
                        <a:effectLst/>
                        <a:uLnTx/>
                        <a:uFillTx/>
                      </a:endParaRPr>
                    </a:p>
                  </a:txBody>
                  <a:tcPr marL="110642" marR="110642"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effectLst/>
                          <a:uLnTx/>
                          <a:uFillTx/>
                        </a:rPr>
                        <a:t>労災認定された件数・発生率　</a:t>
                      </a:r>
                      <a:r>
                        <a:rPr kumimoji="0" lang="en-US" altLang="ja-JP" sz="1100" b="1" i="0" u="none" strike="noStrike" kern="0" cap="none" spc="0" normalizeH="0" baseline="0" noProof="0" dirty="0">
                          <a:ln>
                            <a:noFill/>
                          </a:ln>
                          <a:effectLst/>
                          <a:uLnTx/>
                          <a:uFillTx/>
                        </a:rPr>
                        <a:t>※</a:t>
                      </a:r>
                      <a:r>
                        <a:rPr kumimoji="0" lang="ja-JP" altLang="en-US" sz="1100" b="1" i="0" u="none" strike="noStrike" kern="0" cap="none" spc="0" normalizeH="0" baseline="0" noProof="0" dirty="0">
                          <a:ln>
                            <a:noFill/>
                          </a:ln>
                          <a:effectLst/>
                          <a:uLnTx/>
                          <a:uFillTx/>
                        </a:rPr>
                        <a:t>正規のみ</a:t>
                      </a:r>
                      <a:endParaRPr kumimoji="0" lang="ja-JP" altLang="en-US" sz="1400" b="1" i="0" u="none" strike="noStrike" kern="0" cap="none" spc="0" normalizeH="0" baseline="0" noProof="0" dirty="0">
                        <a:ln>
                          <a:noFill/>
                        </a:ln>
                        <a:effectLst/>
                        <a:uLnTx/>
                        <a:uFillTx/>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t>0</a:t>
                      </a:r>
                      <a:r>
                        <a:rPr lang="ja-JP" altLang="en-US" sz="1200" dirty="0"/>
                        <a:t>件</a:t>
                      </a:r>
                      <a:endParaRPr lang="en-US" altLang="ja-JP" sz="12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t>0%</a:t>
                      </a: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t>0</a:t>
                      </a:r>
                      <a:r>
                        <a:rPr lang="ja-JP" altLang="en-US" sz="1200" dirty="0"/>
                        <a:t>件</a:t>
                      </a: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t>0%</a:t>
                      </a: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400" b="1" dirty="0">
                          <a:latin typeface="+mn-ea"/>
                          <a:ea typeface="+mn-ea"/>
                        </a:rPr>
                        <a:t>0</a:t>
                      </a:r>
                      <a:r>
                        <a:rPr lang="ja-JP" altLang="en-US" sz="1400" b="1" dirty="0">
                          <a:latin typeface="+mn-ea"/>
                          <a:ea typeface="+mn-ea"/>
                        </a:rPr>
                        <a:t>件</a:t>
                      </a: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400" b="1" dirty="0">
                          <a:latin typeface="+mn-ea"/>
                          <a:ea typeface="+mn-ea"/>
                        </a:rPr>
                        <a:t>0%</a:t>
                      </a:r>
                    </a:p>
                  </a:txBody>
                  <a:tcPr marL="110642" marR="110642" marT="37785" marB="37785" anchor="ctr">
                    <a:lnL w="12700" cmpd="sng">
                      <a:noFill/>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498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700" b="0" i="0" u="none" strike="noStrike" kern="0" cap="none" spc="0" normalizeH="0" baseline="0" noProof="0">
                        <a:ln>
                          <a:noFill/>
                        </a:ln>
                        <a:effectLst/>
                        <a:uLnTx/>
                        <a:uFillTx/>
                      </a:endParaRPr>
                    </a:p>
                  </a:txBody>
                  <a:tcPr marL="110642" marR="110642"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effectLst/>
                          <a:uLnTx/>
                          <a:uFillTx/>
                        </a:rPr>
                        <a:t>労災認定された死亡者数・死亡率　</a:t>
                      </a:r>
                      <a:r>
                        <a:rPr kumimoji="0" lang="en-US" altLang="ja-JP" sz="1100" b="1" i="0" u="none" strike="noStrike" kern="0" cap="none" spc="0" normalizeH="0" baseline="0" noProof="0">
                          <a:ln>
                            <a:noFill/>
                          </a:ln>
                          <a:effectLst/>
                          <a:uLnTx/>
                          <a:uFillTx/>
                        </a:rPr>
                        <a:t>※</a:t>
                      </a:r>
                      <a:r>
                        <a:rPr kumimoji="0" lang="ja-JP" altLang="en-US" sz="1100" b="1" i="0" u="none" strike="noStrike" kern="0" cap="none" spc="0" normalizeH="0" baseline="0" noProof="0">
                          <a:ln>
                            <a:noFill/>
                          </a:ln>
                          <a:effectLst/>
                          <a:uLnTx/>
                          <a:uFillTx/>
                        </a:rPr>
                        <a:t>正規のみ</a:t>
                      </a:r>
                      <a:endParaRPr kumimoji="0" lang="ja-JP" altLang="en-US" sz="1400" b="1" i="0" u="none" strike="noStrike" kern="0" cap="none" spc="0" normalizeH="0" baseline="0" noProof="0">
                        <a:ln>
                          <a:noFill/>
                        </a:ln>
                        <a:effectLst/>
                        <a:uLnTx/>
                        <a:uFillTx/>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t>0</a:t>
                      </a:r>
                      <a:r>
                        <a:rPr lang="ja-JP" altLang="en-US" sz="1200" dirty="0"/>
                        <a:t>件</a:t>
                      </a:r>
                      <a:endParaRPr lang="en-US" altLang="ja-JP" sz="12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t>0%</a:t>
                      </a: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t>0</a:t>
                      </a:r>
                      <a:r>
                        <a:rPr lang="ja-JP" altLang="en-US" sz="1200" dirty="0"/>
                        <a:t>件</a:t>
                      </a: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t>0%</a:t>
                      </a: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400" b="1" dirty="0">
                          <a:latin typeface="+mn-ea"/>
                          <a:ea typeface="+mn-ea"/>
                        </a:rPr>
                        <a:t>0</a:t>
                      </a:r>
                      <a:r>
                        <a:rPr lang="ja-JP" altLang="en-US" sz="1400" b="1" dirty="0">
                          <a:latin typeface="+mn-ea"/>
                          <a:ea typeface="+mn-ea"/>
                        </a:rPr>
                        <a:t>件</a:t>
                      </a: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400" b="1" dirty="0">
                          <a:latin typeface="+mn-ea"/>
                          <a:ea typeface="+mn-ea"/>
                        </a:rPr>
                        <a:t>0%</a:t>
                      </a:r>
                    </a:p>
                  </a:txBody>
                  <a:tcPr marL="110642" marR="110642" marT="37785" marB="37785" anchor="ctr">
                    <a:lnL w="12700" cmpd="sng">
                      <a:noFill/>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r h="498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700" b="0" i="0" u="none" strike="noStrike" kern="0" cap="none" spc="0" normalizeH="0" baseline="0" noProof="0">
                        <a:ln>
                          <a:noFill/>
                        </a:ln>
                        <a:effectLst/>
                        <a:uLnTx/>
                        <a:uFillTx/>
                      </a:endParaRPr>
                    </a:p>
                  </a:txBody>
                  <a:tcPr marL="110642" marR="110642" marT="37785" marB="3778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effectLst/>
                          <a:uLnTx/>
                          <a:uFillTx/>
                        </a:rPr>
                        <a:t>第三者に解決を委ねられた係争　</a:t>
                      </a:r>
                      <a:r>
                        <a:rPr kumimoji="0" lang="en-US" altLang="ja-JP" sz="1100" b="1" i="0" u="none" strike="noStrike" kern="0" cap="none" spc="0" normalizeH="0" baseline="0" noProof="0" dirty="0">
                          <a:ln>
                            <a:noFill/>
                          </a:ln>
                          <a:effectLst/>
                          <a:uLnTx/>
                          <a:uFillTx/>
                        </a:rPr>
                        <a:t>※</a:t>
                      </a:r>
                      <a:r>
                        <a:rPr kumimoji="0" lang="ja-JP" altLang="en-US" sz="1100" b="1" i="0" u="none" strike="noStrike" kern="0" cap="none" spc="0" normalizeH="0" baseline="0" noProof="0" dirty="0">
                          <a:ln>
                            <a:noFill/>
                          </a:ln>
                          <a:effectLst/>
                          <a:uLnTx/>
                          <a:uFillTx/>
                        </a:rPr>
                        <a:t>正規のみ</a:t>
                      </a:r>
                      <a:endParaRPr kumimoji="0" lang="ja-JP" altLang="en-US" sz="1400" b="1" i="0" u="none" strike="noStrike" kern="0" cap="none" spc="0" normalizeH="0" baseline="0" noProof="0" dirty="0">
                        <a:ln>
                          <a:noFill/>
                        </a:ln>
                        <a:effectLst/>
                        <a:uLnTx/>
                        <a:uFillTx/>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rPr>
                        <a:t>０件</a:t>
                      </a:r>
                      <a:endPar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BIZ UDPゴシック"/>
                          <a:ea typeface="BIZ UDPゴシック"/>
                          <a:cs typeface="+mn-cs"/>
                        </a:rPr>
                        <a:t>０</a:t>
                      </a:r>
                      <a:r>
                        <a:rPr kumimoji="1" lang="ja-JP" altLang="en-US" sz="1200" b="0" i="0" u="none" strike="noStrike" kern="1200" cap="none" spc="0" normalizeH="0" baseline="0" noProof="0" dirty="0">
                          <a:ln>
                            <a:noFill/>
                          </a:ln>
                          <a:solidFill>
                            <a:srgbClr val="2E2E38"/>
                          </a:solidFill>
                          <a:effectLst/>
                          <a:uLnTx/>
                          <a:uFillTx/>
                          <a:latin typeface="+mn-lt"/>
                          <a:ea typeface="+mn-ea"/>
                          <a:cs typeface="+mn-cs"/>
                        </a:rPr>
                        <a:t>件</a:t>
                      </a:r>
                      <a:endParaRPr kumimoji="1" lang="en-US" altLang="ja-JP" sz="1200" b="0" i="0" u="none" strike="noStrike" kern="1200" cap="none" spc="0" normalizeH="0" baseline="0" noProof="0" dirty="0">
                        <a:ln>
                          <a:noFill/>
                        </a:ln>
                        <a:solidFill>
                          <a:srgbClr val="2E2E38"/>
                        </a:solidFill>
                        <a:effectLst/>
                        <a:uLnTx/>
                        <a:uFillTx/>
                        <a:latin typeface="BIZ UDPゴシック"/>
                        <a:ea typeface="BIZ UDPゴシック"/>
                        <a:cs typeface="+mn-cs"/>
                      </a:endParaRPr>
                    </a:p>
                  </a:txBody>
                  <a:tcPr marL="110642" marR="110642" marT="37785" marB="3778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kumimoji="1" lang="ja-JP" altLang="en-US" sz="1400" b="1" i="0" u="none" strike="noStrike" kern="1200" cap="none" spc="0" normalizeH="0" baseline="0" noProof="0" dirty="0">
                          <a:ln>
                            <a:noFill/>
                          </a:ln>
                          <a:solidFill>
                            <a:srgbClr val="000000"/>
                          </a:solidFill>
                          <a:effectLst/>
                          <a:uLnTx/>
                          <a:uFillTx/>
                          <a:latin typeface="+mn-ea"/>
                          <a:ea typeface="+mn-ea"/>
                          <a:cs typeface="+mn-cs"/>
                        </a:rPr>
                        <a:t>０件</a:t>
                      </a:r>
                      <a:endParaRPr kumimoji="1" lang="en-US" sz="1400" b="1" i="0" u="none" strike="noStrike" kern="1200" dirty="0">
                        <a:solidFill>
                          <a:srgbClr val="000000"/>
                        </a:solidFill>
                        <a:effectLst/>
                        <a:latin typeface="+mn-ea"/>
                        <a:ea typeface="+mn-ea"/>
                        <a:cs typeface="+mn-cs"/>
                      </a:endParaRPr>
                    </a:p>
                  </a:txBody>
                  <a:tcPr marL="110642" marR="110642" marT="37785" marB="37785" anchor="ctr">
                    <a:lnL w="12700" cmpd="sng">
                      <a:noFill/>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bl>
          </a:graphicData>
        </a:graphic>
      </p:graphicFrame>
      <p:sp>
        <p:nvSpPr>
          <p:cNvPr id="2" name="正方形/長方形 45">
            <a:extLst>
              <a:ext uri="{FF2B5EF4-FFF2-40B4-BE49-F238E27FC236}">
                <a16:creationId xmlns:a16="http://schemas.microsoft.com/office/drawing/2014/main" id="{230C06D6-ACFC-6719-A40A-4B8404BFC7E6}"/>
              </a:ext>
            </a:extLst>
          </p:cNvPr>
          <p:cNvSpPr/>
          <p:nvPr/>
        </p:nvSpPr>
        <p:spPr>
          <a:xfrm>
            <a:off x="10122956" y="620713"/>
            <a:ext cx="1780651" cy="203153"/>
          </a:xfrm>
          <a:prstGeom prst="rect">
            <a:avLst/>
          </a:prstGeom>
          <a:solidFill>
            <a:schemeClr val="bg1">
              <a:alpha val="50000"/>
            </a:schemeClr>
          </a:solidFill>
          <a:ln w="15875" cap="rnd" cmpd="sng" algn="ctr">
            <a:noFill/>
            <a:prstDash val="solid"/>
          </a:ln>
          <a:effectLst/>
        </p:spPr>
        <p:txBody>
          <a:bodyPr rtlCol="0" anchor="ctr"/>
          <a:lstStyle/>
          <a:p>
            <a:pPr algn="ctr" defTabSz="457200"/>
            <a:r>
              <a:rPr kumimoji="0" lang="en-US" altLang="ja-JP" sz="1100" kern="0" dirty="0">
                <a:latin typeface="+mn-ea"/>
              </a:rPr>
              <a:t>[2026</a:t>
            </a:r>
            <a:r>
              <a:rPr kumimoji="0" lang="ja-JP" altLang="en-US" sz="1100" kern="0" dirty="0">
                <a:latin typeface="+mn-ea"/>
              </a:rPr>
              <a:t>年</a:t>
            </a:r>
            <a:r>
              <a:rPr kumimoji="0" lang="en-US" altLang="ja-JP" sz="1100" kern="0" dirty="0">
                <a:latin typeface="+mn-ea"/>
              </a:rPr>
              <a:t>2</a:t>
            </a:r>
            <a:r>
              <a:rPr kumimoji="0" lang="ja-JP" altLang="en-US" sz="1100" kern="0" dirty="0">
                <a:latin typeface="+mn-ea"/>
              </a:rPr>
              <a:t>月現在</a:t>
            </a:r>
            <a:r>
              <a:rPr kumimoji="0" lang="en-US" altLang="ja-JP" sz="1100" kern="0" dirty="0">
                <a:latin typeface="+mn-ea"/>
              </a:rPr>
              <a:t>]</a:t>
            </a:r>
          </a:p>
        </p:txBody>
      </p:sp>
    </p:spTree>
    <p:extLst>
      <p:ext uri="{BB962C8B-B14F-4D97-AF65-F5344CB8AC3E}">
        <p14:creationId xmlns:p14="http://schemas.microsoft.com/office/powerpoint/2010/main" val="1255451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8"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0" name="think-cell data - do not delete" hidden="1"/>
                      <p:cNvPicPr>
                        <a:picLocks noChangeAspect="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89" name="タイトル 27"/>
          <p:cNvSpPr>
            <a:spLocks noGrp="1"/>
          </p:cNvSpPr>
          <p:nvPr>
            <p:ph type="title"/>
          </p:nvPr>
        </p:nvSpPr>
        <p:spPr/>
        <p:txBody>
          <a:bodyPr vert="horz">
            <a:normAutofit/>
          </a:bodyPr>
          <a:lstStyle/>
          <a:p>
            <a:r>
              <a:rPr lang="ja-JP" altLang="en-US">
                <a:latin typeface="+mn-ea"/>
                <a:ea typeface="+mn-ea"/>
              </a:rPr>
              <a:t>用語集 （１</a:t>
            </a:r>
            <a:r>
              <a:rPr lang="en-US" altLang="ja-JP">
                <a:latin typeface="+mn-ea"/>
                <a:ea typeface="+mn-ea"/>
              </a:rPr>
              <a:t>/3</a:t>
            </a:r>
            <a:r>
              <a:rPr lang="ja-JP" altLang="en-US">
                <a:latin typeface="+mn-ea"/>
                <a:ea typeface="+mn-ea"/>
              </a:rPr>
              <a:t>）</a:t>
            </a:r>
          </a:p>
        </p:txBody>
      </p:sp>
      <p:sp>
        <p:nvSpPr>
          <p:cNvPr id="2390" name="スライド番号プレースホルダー 28"/>
          <p:cNvSpPr>
            <a:spLocks noGrp="1"/>
          </p:cNvSpPr>
          <p:nvPr>
            <p:ph type="sldNum" sz="quarter" idx="12"/>
          </p:nvPr>
        </p:nvSpPr>
        <p:spPr/>
        <p:txBody>
          <a:bodyPr/>
          <a:lstStyle/>
          <a:p>
            <a:fld id="{273F110B-3E81-42E9-B683-BD8814B58ECE}" type="slidenum">
              <a:rPr lang="ja-JP" altLang="en-US" smtClean="0">
                <a:latin typeface="+mn-ea"/>
              </a:rPr>
              <a:pPr/>
              <a:t>30</a:t>
            </a:fld>
            <a:endParaRPr lang="ja-JP" altLang="en-US">
              <a:latin typeface="+mn-ea"/>
            </a:endParaRPr>
          </a:p>
        </p:txBody>
      </p:sp>
      <p:graphicFrame>
        <p:nvGraphicFramePr>
          <p:cNvPr id="2391" name="表 6"/>
          <p:cNvGraphicFramePr>
            <a:graphicFrameLocks noGrp="1"/>
          </p:cNvGraphicFramePr>
          <p:nvPr>
            <p:extLst>
              <p:ext uri="{D42A27DB-BD31-4B8C-83A1-F6EECF244321}">
                <p14:modId xmlns:p14="http://schemas.microsoft.com/office/powerpoint/2010/main" val="1361359356"/>
              </p:ext>
            </p:extLst>
          </p:nvPr>
        </p:nvGraphicFramePr>
        <p:xfrm>
          <a:off x="442913" y="743478"/>
          <a:ext cx="5505450" cy="5671808"/>
        </p:xfrm>
        <a:graphic>
          <a:graphicData uri="http://schemas.openxmlformats.org/drawingml/2006/table">
            <a:tbl>
              <a:tblPr firstRow="1" bandRow="1">
                <a:tableStyleId>{5C22544A-7EE6-4342-B048-85BDC9FD1C3A}</a:tableStyleId>
              </a:tblPr>
              <a:tblGrid>
                <a:gridCol w="295595">
                  <a:extLst>
                    <a:ext uri="{9D8B030D-6E8A-4147-A177-3AD203B41FA5}">
                      <a16:colId xmlns:a16="http://schemas.microsoft.com/office/drawing/2014/main" val="20000"/>
                    </a:ext>
                  </a:extLst>
                </a:gridCol>
                <a:gridCol w="406443">
                  <a:extLst>
                    <a:ext uri="{9D8B030D-6E8A-4147-A177-3AD203B41FA5}">
                      <a16:colId xmlns:a16="http://schemas.microsoft.com/office/drawing/2014/main" val="20001"/>
                    </a:ext>
                  </a:extLst>
                </a:gridCol>
                <a:gridCol w="1847466">
                  <a:extLst>
                    <a:ext uri="{9D8B030D-6E8A-4147-A177-3AD203B41FA5}">
                      <a16:colId xmlns:a16="http://schemas.microsoft.com/office/drawing/2014/main" val="20002"/>
                    </a:ext>
                  </a:extLst>
                </a:gridCol>
                <a:gridCol w="2955946">
                  <a:extLst>
                    <a:ext uri="{9D8B030D-6E8A-4147-A177-3AD203B41FA5}">
                      <a16:colId xmlns:a16="http://schemas.microsoft.com/office/drawing/2014/main" val="20003"/>
                    </a:ext>
                  </a:extLst>
                </a:gridCol>
              </a:tblGrid>
              <a:tr h="435099">
                <a:tc>
                  <a:txBody>
                    <a:bodyPr/>
                    <a:lstStyle/>
                    <a:p>
                      <a:pPr marL="0" algn="ctr" rtl="0" eaLnBrk="1" fontAlgn="ctr" latinLnBrk="0" hangingPunct="1">
                        <a:spcBef>
                          <a:spcPts val="0"/>
                        </a:spcBef>
                        <a:spcAft>
                          <a:spcPts val="0"/>
                        </a:spcAft>
                      </a:pPr>
                      <a:r>
                        <a:rPr lang="ja-JP" altLang="en-US" sz="900" b="1" i="0" u="none" strike="noStrike">
                          <a:solidFill>
                            <a:schemeClr val="tx1"/>
                          </a:solidFill>
                          <a:effectLst/>
                          <a:latin typeface="+mn-ea"/>
                          <a:ea typeface="+mn-ea"/>
                        </a:rPr>
                        <a:t>項目</a:t>
                      </a:r>
                    </a:p>
                  </a:txBody>
                  <a:tcPr marL="72000" marR="72000" marT="72000" marB="7200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spcBef>
                          <a:spcPts val="0"/>
                        </a:spcBef>
                        <a:spcAft>
                          <a:spcPts val="0"/>
                        </a:spcAft>
                      </a:pPr>
                      <a:r>
                        <a:rPr kumimoji="1" lang="ja-JP" altLang="en-US" sz="900" b="1" i="0" u="none" strike="noStrike" kern="1200">
                          <a:solidFill>
                            <a:schemeClr val="tx1"/>
                          </a:solidFill>
                          <a:effectLst/>
                          <a:latin typeface="+mn-ea"/>
                          <a:ea typeface="+mn-ea"/>
                        </a:rPr>
                        <a:t>指標</a:t>
                      </a:r>
                      <a:endParaRPr kumimoji="1" lang="en-US" altLang="ja-JP" sz="900" b="1" i="0" u="none" strike="noStrike" kern="1200">
                        <a:solidFill>
                          <a:schemeClr val="tx1"/>
                        </a:solidFill>
                        <a:effectLst/>
                        <a:latin typeface="+mn-ea"/>
                        <a:ea typeface="+mn-ea"/>
                      </a:endParaRPr>
                    </a:p>
                    <a:p>
                      <a:pPr marL="0" algn="ctr" rtl="0" eaLnBrk="1" fontAlgn="ctr" latinLnBrk="0" hangingPunct="1">
                        <a:spcBef>
                          <a:spcPts val="0"/>
                        </a:spcBef>
                        <a:spcAft>
                          <a:spcPts val="0"/>
                        </a:spcAft>
                      </a:pPr>
                      <a:r>
                        <a:rPr kumimoji="1" lang="ja-JP" altLang="en-US" sz="900" b="1" i="0" u="none" strike="noStrike" kern="1200">
                          <a:solidFill>
                            <a:schemeClr val="tx1"/>
                          </a:solidFill>
                          <a:effectLst/>
                          <a:latin typeface="+mn-ea"/>
                          <a:ea typeface="+mn-ea"/>
                        </a:rPr>
                        <a:t>番号</a:t>
                      </a:r>
                      <a:endParaRPr lang="ja-JP" altLang="en-US" sz="900" b="0" i="0" u="none" strike="noStrike">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spcBef>
                          <a:spcPts val="0"/>
                        </a:spcBef>
                        <a:spcAft>
                          <a:spcPts val="0"/>
                        </a:spcAft>
                      </a:pPr>
                      <a:r>
                        <a:rPr kumimoji="1" lang="ja-JP" altLang="en-US" sz="1400" b="1" i="0" u="none" strike="noStrike" kern="1200">
                          <a:solidFill>
                            <a:schemeClr val="tx1"/>
                          </a:solidFill>
                          <a:effectLst/>
                          <a:latin typeface="+mn-ea"/>
                          <a:ea typeface="+mn-ea"/>
                        </a:rPr>
                        <a:t>指標名</a:t>
                      </a:r>
                      <a:endParaRPr lang="ja-JP" altLang="en-US" sz="1400" b="0" i="0" u="none" strike="noStrike">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spcBef>
                          <a:spcPts val="0"/>
                        </a:spcBef>
                        <a:spcAft>
                          <a:spcPts val="0"/>
                        </a:spcAft>
                      </a:pPr>
                      <a:r>
                        <a:rPr kumimoji="1" lang="ja-JP" altLang="en-US" sz="1400" b="1" i="0" u="none" strike="noStrike" kern="1200">
                          <a:solidFill>
                            <a:schemeClr val="tx1"/>
                          </a:solidFill>
                          <a:effectLst/>
                          <a:latin typeface="+mn-ea"/>
                          <a:ea typeface="+mn-ea"/>
                        </a:rPr>
                        <a:t>　算出式</a:t>
                      </a:r>
                      <a:endParaRPr lang="ja-JP" altLang="en-US" sz="3200" b="0" i="0" u="none" strike="noStrike">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0">
                <a:tc rowSpan="5">
                  <a:txBody>
                    <a:bodyPr/>
                    <a:lstStyle/>
                    <a:p>
                      <a:pPr algn="ctr"/>
                      <a:r>
                        <a:rPr kumimoji="1" lang="ja-JP" altLang="en-US" sz="1050" b="1">
                          <a:solidFill>
                            <a:schemeClr val="bg1"/>
                          </a:solidFill>
                          <a:latin typeface="+mn-ea"/>
                          <a:ea typeface="+mn-ea"/>
                        </a:rPr>
                        <a:t>①事業成果・戦略の実現</a:t>
                      </a:r>
                      <a:endParaRPr kumimoji="1" lang="en-US" altLang="ja-JP" sz="1050" b="1">
                        <a:solidFill>
                          <a:schemeClr val="bg1"/>
                        </a:solidFill>
                        <a:latin typeface="+mn-ea"/>
                        <a:ea typeface="+mn-ea"/>
                      </a:endParaRPr>
                    </a:p>
                  </a:txBody>
                  <a:tcPr marL="72000" marR="72000" marT="72000" marB="72000" vert="eaVert"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2F3A"/>
                    </a:solidFill>
                  </a:tcPr>
                </a:tc>
                <a:tc gridSpan="3">
                  <a:txBody>
                    <a:bodyPr/>
                    <a:lstStyle/>
                    <a:p>
                      <a:pPr algn="ctr"/>
                      <a:endParaRPr kumimoji="1" lang="ja-JP" altLang="en-US" sz="100">
                        <a:latin typeface="+mj-lt"/>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992F3A"/>
                    </a:solidFill>
                  </a:tcPr>
                </a:tc>
                <a:tc hMerge="1">
                  <a:txBody>
                    <a:bodyPr/>
                    <a:lstStyle/>
                    <a:p>
                      <a:endParaRPr kumimoji="1" lang="ja-JP" altLang="en-US" sz="100"/>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endParaRPr kumimoji="1" lang="ja-JP" altLang="en-US" sz="100"/>
                    </a:p>
                  </a:txBody>
                  <a:tcPr marL="0" marR="0" marT="0" marB="0" anchor="ctr">
                    <a:lnL w="952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27487">
                <a:tc vMerge="1">
                  <a:txBody>
                    <a:bodyPr/>
                    <a:lstStyle/>
                    <a:p>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1</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1">
                          <a:solidFill>
                            <a:schemeClr val="tx1"/>
                          </a:solidFill>
                          <a:latin typeface="+mn-ea"/>
                          <a:ea typeface="+mn-ea"/>
                        </a:rPr>
                        <a:t>エンゲージメントスコア</a:t>
                      </a:r>
                      <a:endParaRPr kumimoji="1" lang="en-US" altLang="ja-JP" sz="900" b="1">
                        <a:solidFill>
                          <a:schemeClr val="tx1"/>
                        </a:solidFill>
                        <a:latin typeface="+mn-ea"/>
                        <a:ea typeface="+mn-ea"/>
                      </a:endParaRPr>
                    </a:p>
                    <a:p>
                      <a:r>
                        <a:rPr kumimoji="1" lang="ja-JP" altLang="en-US" sz="900" b="1">
                          <a:solidFill>
                            <a:schemeClr val="tx1"/>
                          </a:solidFill>
                          <a:latin typeface="+mn-ea"/>
                          <a:ea typeface="+mn-ea"/>
                        </a:rPr>
                        <a:t>（総合スコア）</a:t>
                      </a:r>
                      <a:endParaRPr kumimoji="1" lang="ja-JP" altLang="en-US" sz="16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a:solidFill>
                            <a:schemeClr val="tx1"/>
                          </a:solidFill>
                          <a:latin typeface="+mn-ea"/>
                          <a:ea typeface="+mn-ea"/>
                        </a:rPr>
                        <a:t>適切なサーベイ等を通じて行われた、従業員エンゲージメント指標の結果</a:t>
                      </a:r>
                      <a:endParaRPr kumimoji="1" lang="ja-JP" altLang="en-US" sz="1600">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427487">
                <a:tc vMerge="1">
                  <a:txBody>
                    <a:bodyPr/>
                    <a:lstStyle/>
                    <a:p>
                      <a:endParaRPr kumimoji="1" lang="ja-JP" altLang="en-US"/>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2</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1" i="0" u="none" strike="noStrike" kern="1200">
                          <a:solidFill>
                            <a:schemeClr val="tx1"/>
                          </a:solidFill>
                          <a:effectLst/>
                          <a:latin typeface="+mn-ea"/>
                          <a:ea typeface="+mn-ea"/>
                        </a:rPr>
                        <a:t>労働生産性</a:t>
                      </a:r>
                      <a:endParaRPr kumimoji="1" lang="ja-JP" altLang="en-US" sz="16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zh-TW" altLang="en-US" sz="900" b="0" i="0" u="none" strike="noStrike" kern="1200">
                          <a:solidFill>
                            <a:schemeClr val="tx1"/>
                          </a:solidFill>
                          <a:effectLst/>
                          <a:latin typeface="+mn-ea"/>
                          <a:ea typeface="+mn-ea"/>
                        </a:rPr>
                        <a:t>付加価値</a:t>
                      </a:r>
                      <a:r>
                        <a:rPr kumimoji="1" lang="en-US" altLang="zh-TW" sz="900" b="0" i="0" u="none" strike="noStrike" kern="1200">
                          <a:solidFill>
                            <a:schemeClr val="tx1"/>
                          </a:solidFill>
                          <a:effectLst/>
                          <a:latin typeface="+mn-ea"/>
                          <a:ea typeface="+mn-ea"/>
                        </a:rPr>
                        <a:t>/</a:t>
                      </a:r>
                      <a:r>
                        <a:rPr kumimoji="1" lang="zh-TW" altLang="en-US" sz="900" b="0" i="0" u="none" strike="noStrike" kern="1200">
                          <a:solidFill>
                            <a:schemeClr val="tx1"/>
                          </a:solidFill>
                          <a:effectLst/>
                          <a:latin typeface="+mn-ea"/>
                          <a:ea typeface="+mn-ea"/>
                        </a:rPr>
                        <a:t>総従業員数　*付加価値＝営業利益＋人件費＋動産不動産賃借料＋租税公課 </a:t>
                      </a:r>
                      <a:endParaRPr kumimoji="1" lang="ja-JP" altLang="en-US" sz="1600">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566521">
                <a:tc vMerge="1">
                  <a:txBody>
                    <a:bodyPr/>
                    <a:lstStyle/>
                    <a:p>
                      <a:endParaRPr kumimoji="1" lang="ja-JP" altLang="en-US"/>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3</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1" i="0" u="none" strike="noStrike" kern="1200">
                          <a:solidFill>
                            <a:schemeClr val="tx1"/>
                          </a:solidFill>
                          <a:effectLst/>
                          <a:latin typeface="+mn-ea"/>
                          <a:ea typeface="+mn-ea"/>
                        </a:rPr>
                        <a:t>従業員</a:t>
                      </a:r>
                      <a:r>
                        <a:rPr kumimoji="1" lang="en-US" altLang="ja-JP" sz="900" b="1" i="0" u="none" strike="noStrike" kern="1200">
                          <a:solidFill>
                            <a:schemeClr val="tx1"/>
                          </a:solidFill>
                          <a:effectLst/>
                          <a:latin typeface="+mn-ea"/>
                          <a:ea typeface="+mn-ea"/>
                        </a:rPr>
                        <a:t>1</a:t>
                      </a:r>
                      <a:r>
                        <a:rPr kumimoji="1" lang="ja-JP" altLang="en-US" sz="900" b="1" i="0" u="none" strike="noStrike" kern="1200">
                          <a:solidFill>
                            <a:schemeClr val="tx1"/>
                          </a:solidFill>
                          <a:effectLst/>
                          <a:latin typeface="+mn-ea"/>
                          <a:ea typeface="+mn-ea"/>
                        </a:rPr>
                        <a:t>人当たりの収益</a:t>
                      </a:r>
                      <a:endParaRPr kumimoji="1" lang="ja-JP" altLang="en-US" sz="16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0" i="0" u="none" strike="noStrike" kern="1200">
                          <a:solidFill>
                            <a:schemeClr val="tx1"/>
                          </a:solidFill>
                          <a:effectLst/>
                          <a:latin typeface="+mn-ea"/>
                          <a:ea typeface="+mn-ea"/>
                        </a:rPr>
                        <a:t>以下①②より</a:t>
                      </a:r>
                      <a:r>
                        <a:rPr kumimoji="1" lang="en-US" altLang="ja-JP" sz="900" b="0" i="0" u="none" strike="noStrike" kern="1200">
                          <a:solidFill>
                            <a:schemeClr val="tx1"/>
                          </a:solidFill>
                          <a:effectLst/>
                          <a:latin typeface="+mn-ea"/>
                          <a:ea typeface="+mn-ea"/>
                        </a:rPr>
                        <a:t>1</a:t>
                      </a:r>
                      <a:r>
                        <a:rPr kumimoji="1" lang="ja-JP" altLang="en-US" sz="900" b="0" i="0" u="none" strike="noStrike" kern="1200">
                          <a:solidFill>
                            <a:schemeClr val="tx1"/>
                          </a:solidFill>
                          <a:effectLst/>
                          <a:latin typeface="+mn-ea"/>
                          <a:ea typeface="+mn-ea"/>
                        </a:rPr>
                        <a:t>つを選択して開示</a:t>
                      </a:r>
                      <a:br>
                        <a:rPr kumimoji="1" lang="ja-JP" altLang="en-US" sz="900" b="0" i="0" u="none" strike="noStrike" kern="1200">
                          <a:solidFill>
                            <a:schemeClr val="tx1"/>
                          </a:solidFill>
                          <a:effectLst/>
                          <a:latin typeface="+mn-ea"/>
                          <a:ea typeface="+mn-ea"/>
                        </a:rPr>
                      </a:br>
                      <a:r>
                        <a:rPr kumimoji="1" lang="ja-JP" altLang="en-US" sz="900" b="0" i="0" u="none" strike="noStrike" kern="1200">
                          <a:solidFill>
                            <a:schemeClr val="tx1"/>
                          </a:solidFill>
                          <a:effectLst/>
                          <a:latin typeface="+mn-ea"/>
                          <a:ea typeface="+mn-ea"/>
                        </a:rPr>
                        <a:t>①</a:t>
                      </a:r>
                      <a:r>
                        <a:rPr kumimoji="1" lang="en-US" altLang="ja-JP" sz="900" b="0" i="0" u="none" strike="noStrike" kern="1200">
                          <a:solidFill>
                            <a:schemeClr val="tx1"/>
                          </a:solidFill>
                          <a:effectLst/>
                          <a:latin typeface="+mn-ea"/>
                          <a:ea typeface="+mn-ea"/>
                        </a:rPr>
                        <a:t>1</a:t>
                      </a:r>
                      <a:r>
                        <a:rPr kumimoji="1" lang="ja-JP" altLang="en-US" sz="900" b="0" i="0" u="none" strike="noStrike" kern="1200">
                          <a:solidFill>
                            <a:schemeClr val="tx1"/>
                          </a:solidFill>
                          <a:effectLst/>
                          <a:latin typeface="+mn-ea"/>
                          <a:ea typeface="+mn-ea"/>
                        </a:rPr>
                        <a:t>人当たり売上 </a:t>
                      </a:r>
                      <a:r>
                        <a:rPr kumimoji="1" lang="en-US" altLang="ja-JP" sz="900" b="0" i="0" u="none" strike="noStrike" kern="1200">
                          <a:solidFill>
                            <a:schemeClr val="tx1"/>
                          </a:solidFill>
                          <a:effectLst/>
                          <a:latin typeface="+mn-ea"/>
                          <a:ea typeface="+mn-ea"/>
                        </a:rPr>
                        <a:t>= </a:t>
                      </a:r>
                      <a:r>
                        <a:rPr kumimoji="1" lang="ja-JP" altLang="en-US" sz="900" b="0" i="0" u="none" strike="noStrike" kern="1200">
                          <a:solidFill>
                            <a:schemeClr val="tx1"/>
                          </a:solidFill>
                          <a:effectLst/>
                          <a:latin typeface="+mn-ea"/>
                          <a:ea typeface="+mn-ea"/>
                        </a:rPr>
                        <a:t>売上 </a:t>
                      </a:r>
                      <a:r>
                        <a:rPr kumimoji="1" lang="en-US" altLang="ja-JP" sz="900" b="0" i="0" u="none" strike="noStrike" kern="1200">
                          <a:solidFill>
                            <a:schemeClr val="tx1"/>
                          </a:solidFill>
                          <a:effectLst/>
                          <a:latin typeface="+mn-ea"/>
                          <a:ea typeface="+mn-ea"/>
                        </a:rPr>
                        <a:t>÷ FTE</a:t>
                      </a:r>
                      <a:br>
                        <a:rPr kumimoji="1" lang="en-US" altLang="ja-JP" sz="900" b="0" i="0" u="none" strike="noStrike" kern="1200">
                          <a:solidFill>
                            <a:schemeClr val="tx1"/>
                          </a:solidFill>
                          <a:effectLst/>
                          <a:latin typeface="+mn-ea"/>
                          <a:ea typeface="+mn-ea"/>
                        </a:rPr>
                      </a:br>
                      <a:r>
                        <a:rPr kumimoji="1" lang="en-US" altLang="ja-JP" sz="900" b="0" i="0" u="none" strike="noStrike" kern="1200">
                          <a:solidFill>
                            <a:schemeClr val="tx1"/>
                          </a:solidFill>
                          <a:effectLst/>
                          <a:latin typeface="+mn-ea"/>
                          <a:ea typeface="+mn-ea"/>
                        </a:rPr>
                        <a:t>②1</a:t>
                      </a:r>
                      <a:r>
                        <a:rPr kumimoji="1" lang="ja-JP" altLang="en-US" sz="900" b="0" i="0" u="none" strike="noStrike" kern="1200">
                          <a:solidFill>
                            <a:schemeClr val="tx1"/>
                          </a:solidFill>
                          <a:effectLst/>
                          <a:latin typeface="+mn-ea"/>
                          <a:ea typeface="+mn-ea"/>
                        </a:rPr>
                        <a:t>人当たり営業利益 </a:t>
                      </a:r>
                      <a:r>
                        <a:rPr kumimoji="1" lang="en-US" altLang="ja-JP" sz="900" b="0" i="0" u="none" strike="noStrike" kern="1200">
                          <a:solidFill>
                            <a:schemeClr val="tx1"/>
                          </a:solidFill>
                          <a:effectLst/>
                          <a:latin typeface="+mn-ea"/>
                          <a:ea typeface="+mn-ea"/>
                        </a:rPr>
                        <a:t>=</a:t>
                      </a:r>
                      <a:r>
                        <a:rPr kumimoji="1" lang="ja-JP" altLang="en-US" sz="900" b="0" i="0" u="none" strike="noStrike" kern="1200">
                          <a:solidFill>
                            <a:schemeClr val="tx1"/>
                          </a:solidFill>
                          <a:effectLst/>
                          <a:latin typeface="+mn-ea"/>
                          <a:ea typeface="+mn-ea"/>
                        </a:rPr>
                        <a:t>　営業利益 </a:t>
                      </a:r>
                      <a:r>
                        <a:rPr kumimoji="1" lang="en-US" altLang="ja-JP" sz="900" b="0" i="0" u="none" strike="noStrike" kern="1200">
                          <a:solidFill>
                            <a:schemeClr val="tx1"/>
                          </a:solidFill>
                          <a:effectLst/>
                          <a:latin typeface="+mn-ea"/>
                          <a:ea typeface="+mn-ea"/>
                        </a:rPr>
                        <a:t>÷ FTE</a:t>
                      </a:r>
                      <a:endParaRPr kumimoji="1" lang="ja-JP" altLang="en-US" sz="1600">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427487">
                <a:tc vMerge="1">
                  <a:txBody>
                    <a:bodyPr/>
                    <a:lstStyle/>
                    <a:p>
                      <a:endParaRPr kumimoji="1" lang="ja-JP" altLang="en-US"/>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4</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1" i="0" u="none" strike="noStrike" kern="1200">
                          <a:solidFill>
                            <a:schemeClr val="tx1"/>
                          </a:solidFill>
                          <a:effectLst/>
                          <a:latin typeface="+mn-ea"/>
                          <a:ea typeface="+mn-ea"/>
                        </a:rPr>
                        <a:t>人的資本</a:t>
                      </a:r>
                      <a:r>
                        <a:rPr kumimoji="1" lang="en-US" sz="900" b="1" i="0" u="none" strike="noStrike" kern="1200">
                          <a:solidFill>
                            <a:schemeClr val="tx1"/>
                          </a:solidFill>
                          <a:effectLst/>
                          <a:latin typeface="+mn-ea"/>
                          <a:ea typeface="+mn-ea"/>
                        </a:rPr>
                        <a:t>RoI</a:t>
                      </a:r>
                      <a:endParaRPr kumimoji="1" lang="ja-JP" altLang="en-US" sz="16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en-US" altLang="ja-JP" sz="900" b="0" i="0" u="none" strike="noStrike" kern="1200">
                          <a:solidFill>
                            <a:schemeClr val="tx1"/>
                          </a:solidFill>
                          <a:effectLst/>
                          <a:latin typeface="+mn-ea"/>
                          <a:ea typeface="+mn-ea"/>
                        </a:rPr>
                        <a:t>([</a:t>
                      </a:r>
                      <a:r>
                        <a:rPr kumimoji="1" lang="ja-JP" altLang="en-US" sz="900" b="0" i="0" u="none" strike="noStrike" kern="1200">
                          <a:solidFill>
                            <a:schemeClr val="tx1"/>
                          </a:solidFill>
                          <a:effectLst/>
                          <a:latin typeface="+mn-ea"/>
                          <a:ea typeface="+mn-ea"/>
                        </a:rPr>
                        <a:t>売上ー</a:t>
                      </a:r>
                      <a:r>
                        <a:rPr kumimoji="1" lang="en-US" altLang="ja-JP" sz="900" b="0" i="0" u="none" strike="noStrike" kern="1200">
                          <a:solidFill>
                            <a:schemeClr val="tx1"/>
                          </a:solidFill>
                          <a:effectLst/>
                          <a:latin typeface="+mn-ea"/>
                          <a:ea typeface="+mn-ea"/>
                        </a:rPr>
                        <a:t>{</a:t>
                      </a:r>
                      <a:r>
                        <a:rPr kumimoji="1" lang="ja-JP" altLang="en-US" sz="900" b="0" i="0" u="none" strike="noStrike" kern="1200">
                          <a:solidFill>
                            <a:schemeClr val="tx1"/>
                          </a:solidFill>
                          <a:effectLst/>
                          <a:latin typeface="+mn-ea"/>
                          <a:ea typeface="+mn-ea"/>
                        </a:rPr>
                        <a:t>（売上原価＋販売費及び一般管理費）ー人件費</a:t>
                      </a:r>
                      <a:r>
                        <a:rPr kumimoji="1" lang="en-US" altLang="ja-JP" sz="900" b="0" i="0" u="none" strike="noStrike" kern="1200">
                          <a:solidFill>
                            <a:schemeClr val="tx1"/>
                          </a:solidFill>
                          <a:effectLst/>
                          <a:latin typeface="+mn-ea"/>
                          <a:ea typeface="+mn-ea"/>
                        </a:rPr>
                        <a:t>}]÷</a:t>
                      </a:r>
                      <a:r>
                        <a:rPr kumimoji="1" lang="ja-JP" altLang="en-US" sz="900" b="0" i="0" u="none" strike="noStrike" kern="1200">
                          <a:solidFill>
                            <a:schemeClr val="tx1"/>
                          </a:solidFill>
                          <a:effectLst/>
                          <a:latin typeface="+mn-ea"/>
                          <a:ea typeface="+mn-ea"/>
                        </a:rPr>
                        <a:t>人件費ー１</a:t>
                      </a:r>
                      <a:r>
                        <a:rPr kumimoji="1" lang="en-US" altLang="ja-JP" sz="900" b="0" i="0" u="none" strike="noStrike" kern="1200">
                          <a:solidFill>
                            <a:schemeClr val="tx1"/>
                          </a:solidFill>
                          <a:effectLst/>
                          <a:latin typeface="+mn-ea"/>
                          <a:ea typeface="+mn-ea"/>
                        </a:rPr>
                        <a:t>)×100</a:t>
                      </a:r>
                      <a:endParaRPr kumimoji="1" lang="ja-JP" altLang="en-US" sz="1600">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0">
                <a:tc row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chemeClr val="bg1"/>
                          </a:solidFill>
                          <a:effectLst/>
                          <a:uLnTx/>
                          <a:uFillTx/>
                          <a:latin typeface="+mn-lt"/>
                          <a:ea typeface="+mn-ea"/>
                          <a:cs typeface="+mn-cs"/>
                        </a:rPr>
                        <a:t>②事業戦略に応じたジョブ構成・要員</a:t>
                      </a:r>
                    </a:p>
                  </a:txBody>
                  <a:tcPr marL="72000" marR="72000" marT="72000" marB="72000" vert="eaVert" anchor="ctr">
                    <a:lnL w="12700"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gridSpan="3">
                  <a:txBody>
                    <a:bodyPr/>
                    <a:lstStyle/>
                    <a:p>
                      <a:pPr algn="ctr"/>
                      <a:endParaRPr kumimoji="1" lang="ja-JP" altLang="en-US" sz="100" b="1">
                        <a:latin typeface="+mn-ea"/>
                        <a:ea typeface="+mn-ea"/>
                      </a:endParaRPr>
                    </a:p>
                  </a:txBody>
                  <a:tcPr marL="0" marR="0" marT="0" marB="0" anchor="ctr">
                    <a:lnL w="952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2"/>
                    </a:solidFill>
                  </a:tcPr>
                </a:tc>
                <a:tc hMerge="1">
                  <a:txBody>
                    <a:bodyPr/>
                    <a:lstStyle/>
                    <a:p>
                      <a:endParaRPr kumimoji="1" lang="ja-JP" altLang="en-US" sz="100" b="1">
                        <a:latin typeface="+mn-ea"/>
                        <a:ea typeface="+mn-ea"/>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endParaRPr kumimoji="1" lang="ja-JP" altLang="en-US" sz="100">
                        <a:latin typeface="+mn-ea"/>
                        <a:ea typeface="+mn-ea"/>
                      </a:endParaRPr>
                    </a:p>
                  </a:txBody>
                  <a:tcPr marL="0" marR="0" marT="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315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a:ln>
                          <a:noFill/>
                        </a:ln>
                        <a:solidFill>
                          <a:srgbClr val="2E2E38"/>
                        </a:solidFill>
                        <a:effectLst/>
                        <a:uLnTx/>
                        <a:uFillTx/>
                        <a:latin typeface="+mn-lt"/>
                        <a:ea typeface="+mn-ea"/>
                        <a:cs typeface="+mn-cs"/>
                      </a:endParaRPr>
                    </a:p>
                  </a:txBody>
                  <a:tcPr marL="72000" marR="72000" marT="72000" marB="7200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5</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1" i="0" u="none" strike="noStrike" kern="1200">
                          <a:solidFill>
                            <a:schemeClr val="tx1"/>
                          </a:solidFill>
                          <a:effectLst/>
                          <a:latin typeface="+mn-ea"/>
                          <a:ea typeface="+mn-ea"/>
                        </a:rPr>
                        <a:t>総従業員数</a:t>
                      </a:r>
                      <a:endParaRPr kumimoji="1" lang="ja-JP" altLang="en-US" sz="16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0" i="0" u="none" strike="noStrike" kern="1200">
                          <a:solidFill>
                            <a:schemeClr val="tx1"/>
                          </a:solidFill>
                          <a:effectLst/>
                          <a:latin typeface="+mn-ea"/>
                          <a:ea typeface="+mn-ea"/>
                        </a:rPr>
                        <a:t>正規雇用の従業員数＋非正規雇用の従業員数</a:t>
                      </a:r>
                      <a:endParaRPr kumimoji="1" lang="ja-JP" altLang="en-US" sz="1600">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427487">
                <a:tc vMerge="1">
                  <a:txBody>
                    <a:bodyPr/>
                    <a:lstStyle/>
                    <a:p>
                      <a:endParaRPr kumimoji="1" lang="ja-JP" altLang="en-US"/>
                    </a:p>
                  </a:txBody>
                  <a:tcPr marL="72000" marR="72000" marT="72000" marB="7200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6</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1" i="0" u="none" strike="noStrike" kern="1200">
                          <a:solidFill>
                            <a:schemeClr val="tx1"/>
                          </a:solidFill>
                          <a:effectLst/>
                          <a:latin typeface="+mn-ea"/>
                          <a:ea typeface="+mn-ea"/>
                        </a:rPr>
                        <a:t>総額人件費</a:t>
                      </a:r>
                      <a:endParaRPr kumimoji="1" lang="ja-JP" altLang="en-US" sz="16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zh-TW" altLang="en-US" sz="900" b="0" i="0" u="none" strike="noStrike" kern="1200">
                          <a:solidFill>
                            <a:schemeClr val="tx1"/>
                          </a:solidFill>
                          <a:effectLst/>
                          <a:latin typeface="+mn-ea"/>
                          <a:ea typeface="+mn-ea"/>
                        </a:rPr>
                        <a:t>給与＋法定福利費＋法定外福利費＋役員報酬＋退職金</a:t>
                      </a:r>
                      <a:endParaRPr kumimoji="1" lang="ja-JP" altLang="en-US" sz="1600">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8"/>
                  </a:ext>
                </a:extLst>
              </a:tr>
              <a:tr h="389864">
                <a:tc vMerge="1">
                  <a:txBody>
                    <a:bodyPr/>
                    <a:lstStyle/>
                    <a:p>
                      <a:endParaRPr kumimoji="1" lang="ja-JP" altLang="en-US"/>
                    </a:p>
                  </a:txBody>
                  <a:tcPr marL="72000" marR="72000" marT="72000" marB="7200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7</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1" i="0" u="none" strike="noStrike" kern="1200">
                          <a:solidFill>
                            <a:schemeClr val="tx1"/>
                          </a:solidFill>
                          <a:effectLst/>
                          <a:latin typeface="+mn-ea"/>
                          <a:ea typeface="+mn-ea"/>
                        </a:rPr>
                        <a:t>年齢別人材ポートフォリオ</a:t>
                      </a:r>
                      <a:endParaRPr kumimoji="1" lang="ja-JP" altLang="en-US" sz="16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0" i="0" u="none" strike="noStrike" kern="1200">
                          <a:solidFill>
                            <a:schemeClr val="tx1"/>
                          </a:solidFill>
                          <a:effectLst/>
                          <a:latin typeface="+mn-ea"/>
                          <a:ea typeface="+mn-ea"/>
                        </a:rPr>
                        <a:t>（各年齢層の従業員数</a:t>
                      </a:r>
                      <a:r>
                        <a:rPr kumimoji="1" lang="en-US" altLang="ja-JP" sz="900" b="0" i="0" u="none" strike="noStrike" kern="1200">
                          <a:solidFill>
                            <a:schemeClr val="tx1"/>
                          </a:solidFill>
                          <a:effectLst/>
                          <a:latin typeface="+mn-ea"/>
                          <a:ea typeface="+mn-ea"/>
                        </a:rPr>
                        <a:t>÷</a:t>
                      </a:r>
                      <a:r>
                        <a:rPr kumimoji="1" lang="ja-JP" altLang="en-US" sz="900" b="0" i="0" u="none" strike="noStrike" kern="1200">
                          <a:solidFill>
                            <a:schemeClr val="tx1"/>
                          </a:solidFill>
                          <a:effectLst/>
                          <a:latin typeface="+mn-ea"/>
                          <a:ea typeface="+mn-ea"/>
                        </a:rPr>
                        <a:t>総従業員数）</a:t>
                      </a:r>
                      <a:r>
                        <a:rPr kumimoji="1" lang="en-US" altLang="ja-JP" sz="900" b="0" i="0" u="none" strike="noStrike" kern="1200">
                          <a:solidFill>
                            <a:schemeClr val="tx1"/>
                          </a:solidFill>
                          <a:effectLst/>
                          <a:latin typeface="+mn-ea"/>
                          <a:ea typeface="+mn-ea"/>
                        </a:rPr>
                        <a:t>×100</a:t>
                      </a:r>
                      <a:endParaRPr kumimoji="1" lang="ja-JP" altLang="en-US" sz="1600">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9"/>
                  </a:ext>
                </a:extLst>
              </a:tr>
              <a:tr h="396339">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8</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1" i="0" u="none" strike="noStrike" kern="1200">
                          <a:solidFill>
                            <a:schemeClr val="tx1"/>
                          </a:solidFill>
                          <a:effectLst/>
                          <a:latin typeface="+mn-ea"/>
                          <a:ea typeface="+mn-ea"/>
                        </a:rPr>
                        <a:t>男女別人材ポートフォリオ</a:t>
                      </a:r>
                      <a:endParaRPr kumimoji="1" lang="ja-JP" altLang="en-US" sz="16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0" i="0" u="none" strike="noStrike" kern="1200">
                          <a:solidFill>
                            <a:schemeClr val="tx1"/>
                          </a:solidFill>
                          <a:effectLst/>
                          <a:latin typeface="+mn-ea"/>
                          <a:ea typeface="+mn-ea"/>
                        </a:rPr>
                        <a:t>（各性別の従業員数</a:t>
                      </a:r>
                      <a:r>
                        <a:rPr kumimoji="1" lang="en-US" altLang="ja-JP" sz="900" b="0" i="0" u="none" strike="noStrike" kern="1200">
                          <a:solidFill>
                            <a:schemeClr val="tx1"/>
                          </a:solidFill>
                          <a:effectLst/>
                          <a:latin typeface="+mn-ea"/>
                          <a:ea typeface="+mn-ea"/>
                        </a:rPr>
                        <a:t>÷</a:t>
                      </a:r>
                      <a:r>
                        <a:rPr kumimoji="1" lang="ja-JP" altLang="en-US" sz="900" b="0" i="0" u="none" strike="noStrike" kern="1200">
                          <a:solidFill>
                            <a:schemeClr val="tx1"/>
                          </a:solidFill>
                          <a:effectLst/>
                          <a:latin typeface="+mn-ea"/>
                          <a:ea typeface="+mn-ea"/>
                        </a:rPr>
                        <a:t>総従業員数）</a:t>
                      </a:r>
                      <a:r>
                        <a:rPr kumimoji="1" lang="en-US" altLang="ja-JP" sz="900" b="0" i="0" u="none" strike="noStrike" kern="1200">
                          <a:solidFill>
                            <a:schemeClr val="tx1"/>
                          </a:solidFill>
                          <a:effectLst/>
                          <a:latin typeface="+mn-ea"/>
                          <a:ea typeface="+mn-ea"/>
                        </a:rPr>
                        <a:t>×100</a:t>
                      </a:r>
                      <a:endParaRPr kumimoji="1" lang="ja-JP" altLang="en-US" sz="1600">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0"/>
                  </a:ext>
                </a:extLst>
              </a:tr>
              <a:tr h="396339">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9</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1" i="0" u="none" strike="noStrike" kern="1200">
                          <a:solidFill>
                            <a:schemeClr val="tx1"/>
                          </a:solidFill>
                          <a:effectLst/>
                          <a:latin typeface="+mn-ea"/>
                          <a:ea typeface="+mn-ea"/>
                        </a:rPr>
                        <a:t>職種別人材ポートフォリオ</a:t>
                      </a:r>
                      <a:endParaRPr kumimoji="1" lang="ja-JP" altLang="en-US" sz="16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0" i="0" u="none" strike="noStrike" kern="1200">
                          <a:solidFill>
                            <a:schemeClr val="tx1"/>
                          </a:solidFill>
                          <a:effectLst/>
                          <a:latin typeface="+mn-ea"/>
                          <a:ea typeface="+mn-ea"/>
                        </a:rPr>
                        <a:t>職種人材ごとの従業員数</a:t>
                      </a:r>
                      <a:endParaRPr kumimoji="1" lang="ja-JP" altLang="en-US" sz="1600">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1"/>
                  </a:ext>
                </a:extLst>
              </a:tr>
              <a:tr h="396339">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10</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1" i="0" u="none" strike="noStrike" kern="1200">
                          <a:solidFill>
                            <a:schemeClr val="tx1"/>
                          </a:solidFill>
                          <a:effectLst/>
                          <a:latin typeface="+mn-ea"/>
                          <a:ea typeface="+mn-ea"/>
                        </a:rPr>
                        <a:t>プロフェッショナル人材数</a:t>
                      </a:r>
                      <a:endParaRPr kumimoji="1" lang="ja-JP" altLang="en-US" sz="16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0" i="0" u="none" strike="noStrike" kern="1200">
                          <a:solidFill>
                            <a:schemeClr val="tx1"/>
                          </a:solidFill>
                          <a:effectLst/>
                          <a:latin typeface="+mn-ea"/>
                          <a:ea typeface="+mn-ea"/>
                        </a:rPr>
                        <a:t>プロフェッショナル人材数</a:t>
                      </a:r>
                      <a:endParaRPr kumimoji="1" lang="en-US" altLang="ja-JP" sz="900" b="0" i="0" u="none" strike="noStrike" kern="1200">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2"/>
                  </a:ext>
                </a:extLst>
              </a:tr>
              <a:tr h="427487">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11</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1" i="0" u="none" strike="noStrike" kern="1200">
                          <a:solidFill>
                            <a:schemeClr val="tx1"/>
                          </a:solidFill>
                          <a:effectLst/>
                          <a:latin typeface="+mn-ea"/>
                          <a:ea typeface="+mn-ea"/>
                        </a:rPr>
                        <a:t>日本・外国籍別人材</a:t>
                      </a:r>
                      <a:endParaRPr kumimoji="1" lang="en-US" altLang="ja-JP" sz="900" b="1" i="0" u="none" strike="noStrike" kern="1200">
                        <a:solidFill>
                          <a:schemeClr val="tx1"/>
                        </a:solidFill>
                        <a:effectLst/>
                        <a:latin typeface="+mn-ea"/>
                        <a:ea typeface="+mn-ea"/>
                      </a:endParaRPr>
                    </a:p>
                    <a:p>
                      <a:r>
                        <a:rPr kumimoji="1" lang="ja-JP" altLang="en-US" sz="900" b="1" i="0" u="none" strike="noStrike" kern="1200">
                          <a:solidFill>
                            <a:schemeClr val="tx1"/>
                          </a:solidFill>
                          <a:effectLst/>
                          <a:latin typeface="+mn-ea"/>
                          <a:ea typeface="+mn-ea"/>
                        </a:rPr>
                        <a:t>ポートフォリオ</a:t>
                      </a:r>
                      <a:endParaRPr kumimoji="1" lang="ja-JP" altLang="en-US" sz="16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0" i="0" u="none" strike="noStrike" kern="1200">
                          <a:solidFill>
                            <a:schemeClr val="tx1"/>
                          </a:solidFill>
                          <a:effectLst/>
                          <a:latin typeface="+mn-ea"/>
                          <a:ea typeface="+mn-ea"/>
                        </a:rPr>
                        <a:t>（日本国籍</a:t>
                      </a:r>
                      <a:r>
                        <a:rPr kumimoji="1" lang="en-US" altLang="ja-JP" sz="900" b="0" i="0" u="none" strike="noStrike" kern="1200">
                          <a:solidFill>
                            <a:schemeClr val="tx1"/>
                          </a:solidFill>
                          <a:effectLst/>
                          <a:latin typeface="+mn-ea"/>
                          <a:ea typeface="+mn-ea"/>
                        </a:rPr>
                        <a:t>or</a:t>
                      </a:r>
                      <a:r>
                        <a:rPr kumimoji="1" lang="ja-JP" altLang="en-US" sz="900" b="0" i="0" u="none" strike="noStrike" kern="1200">
                          <a:solidFill>
                            <a:schemeClr val="tx1"/>
                          </a:solidFill>
                          <a:effectLst/>
                          <a:latin typeface="+mn-ea"/>
                          <a:ea typeface="+mn-ea"/>
                        </a:rPr>
                        <a:t>外国籍の従業員数</a:t>
                      </a:r>
                      <a:r>
                        <a:rPr kumimoji="1" lang="en-US" altLang="ja-JP" sz="900" b="0" i="0" u="none" strike="noStrike" kern="1200">
                          <a:solidFill>
                            <a:schemeClr val="tx1"/>
                          </a:solidFill>
                          <a:effectLst/>
                          <a:latin typeface="+mn-ea"/>
                          <a:ea typeface="+mn-ea"/>
                        </a:rPr>
                        <a:t>÷</a:t>
                      </a:r>
                      <a:r>
                        <a:rPr kumimoji="1" lang="ja-JP" altLang="en-US" sz="900" b="0" i="0" u="none" strike="noStrike" kern="1200">
                          <a:solidFill>
                            <a:schemeClr val="tx1"/>
                          </a:solidFill>
                          <a:effectLst/>
                          <a:latin typeface="+mn-ea"/>
                          <a:ea typeface="+mn-ea"/>
                        </a:rPr>
                        <a:t>総従業員数）</a:t>
                      </a:r>
                      <a:r>
                        <a:rPr kumimoji="1" lang="en-US" altLang="ja-JP" sz="900" b="0" i="0" u="none" strike="noStrike" kern="1200">
                          <a:solidFill>
                            <a:schemeClr val="tx1"/>
                          </a:solidFill>
                          <a:effectLst/>
                          <a:latin typeface="+mn-ea"/>
                          <a:ea typeface="+mn-ea"/>
                        </a:rPr>
                        <a:t>×100</a:t>
                      </a:r>
                      <a:endParaRPr kumimoji="1" lang="ja-JP" altLang="en-US" sz="1600">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3"/>
                  </a:ext>
                </a:extLst>
              </a:tr>
              <a:tr h="427487">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12</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zh-TW" altLang="en-US" sz="900" b="1" i="0" u="none" strike="noStrike" kern="1200">
                          <a:solidFill>
                            <a:schemeClr val="tx1"/>
                          </a:solidFill>
                          <a:effectLst/>
                          <a:latin typeface="+mn-ea"/>
                          <a:ea typeface="+mn-ea"/>
                        </a:rPr>
                        <a:t>後継者候補準備率</a:t>
                      </a:r>
                      <a:endParaRPr kumimoji="1" lang="ja-JP" altLang="en-US" sz="16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0" i="0" u="none" strike="noStrike" kern="1200">
                          <a:solidFill>
                            <a:schemeClr val="tx1"/>
                          </a:solidFill>
                          <a:effectLst/>
                          <a:latin typeface="+mn-ea"/>
                          <a:ea typeface="+mn-ea"/>
                        </a:rPr>
                        <a:t>（後継者プールにいる人数</a:t>
                      </a:r>
                      <a:r>
                        <a:rPr kumimoji="1" lang="en-US" altLang="ja-JP" sz="900" b="0" i="0" u="none" strike="noStrike" kern="1200">
                          <a:solidFill>
                            <a:schemeClr val="tx1"/>
                          </a:solidFill>
                          <a:effectLst/>
                          <a:latin typeface="+mn-ea"/>
                          <a:ea typeface="+mn-ea"/>
                        </a:rPr>
                        <a:t>÷</a:t>
                      </a:r>
                      <a:r>
                        <a:rPr kumimoji="1" lang="ja-JP" altLang="en-US" sz="900" b="0" i="0" u="none" strike="noStrike" kern="1200">
                          <a:solidFill>
                            <a:schemeClr val="tx1"/>
                          </a:solidFill>
                          <a:effectLst/>
                          <a:latin typeface="+mn-ea"/>
                          <a:ea typeface="+mn-ea"/>
                        </a:rPr>
                        <a:t>リーダーのポジション数）</a:t>
                      </a:r>
                      <a:r>
                        <a:rPr kumimoji="1" lang="en-US" altLang="ja-JP" sz="900" b="0" i="0" u="none" strike="noStrike" kern="1200">
                          <a:solidFill>
                            <a:schemeClr val="tx1"/>
                          </a:solidFill>
                          <a:effectLst/>
                          <a:latin typeface="+mn-ea"/>
                          <a:ea typeface="+mn-ea"/>
                        </a:rPr>
                        <a:t>×100</a:t>
                      </a:r>
                      <a:endParaRPr kumimoji="1" lang="ja-JP" altLang="en-US" sz="1600">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graphicFrame>
        <p:nvGraphicFramePr>
          <p:cNvPr id="2392" name="表 12"/>
          <p:cNvGraphicFramePr>
            <a:graphicFrameLocks noGrp="1"/>
          </p:cNvGraphicFramePr>
          <p:nvPr>
            <p:extLst>
              <p:ext uri="{D42A27DB-BD31-4B8C-83A1-F6EECF244321}">
                <p14:modId xmlns:p14="http://schemas.microsoft.com/office/powerpoint/2010/main" val="3967274660"/>
              </p:ext>
            </p:extLst>
          </p:nvPr>
        </p:nvGraphicFramePr>
        <p:xfrm>
          <a:off x="6243638" y="743479"/>
          <a:ext cx="5505450" cy="5667913"/>
        </p:xfrm>
        <a:graphic>
          <a:graphicData uri="http://schemas.openxmlformats.org/drawingml/2006/table">
            <a:tbl>
              <a:tblPr firstRow="1" bandRow="1">
                <a:tableStyleId>{5C22544A-7EE6-4342-B048-85BDC9FD1C3A}</a:tableStyleId>
              </a:tblPr>
              <a:tblGrid>
                <a:gridCol w="295595">
                  <a:extLst>
                    <a:ext uri="{9D8B030D-6E8A-4147-A177-3AD203B41FA5}">
                      <a16:colId xmlns:a16="http://schemas.microsoft.com/office/drawing/2014/main" val="20000"/>
                    </a:ext>
                  </a:extLst>
                </a:gridCol>
                <a:gridCol w="406443">
                  <a:extLst>
                    <a:ext uri="{9D8B030D-6E8A-4147-A177-3AD203B41FA5}">
                      <a16:colId xmlns:a16="http://schemas.microsoft.com/office/drawing/2014/main" val="20001"/>
                    </a:ext>
                  </a:extLst>
                </a:gridCol>
                <a:gridCol w="1847466">
                  <a:extLst>
                    <a:ext uri="{9D8B030D-6E8A-4147-A177-3AD203B41FA5}">
                      <a16:colId xmlns:a16="http://schemas.microsoft.com/office/drawing/2014/main" val="20002"/>
                    </a:ext>
                  </a:extLst>
                </a:gridCol>
                <a:gridCol w="2955946">
                  <a:extLst>
                    <a:ext uri="{9D8B030D-6E8A-4147-A177-3AD203B41FA5}">
                      <a16:colId xmlns:a16="http://schemas.microsoft.com/office/drawing/2014/main" val="20003"/>
                    </a:ext>
                  </a:extLst>
                </a:gridCol>
              </a:tblGrid>
              <a:tr h="434096">
                <a:tc>
                  <a:txBody>
                    <a:bodyPr/>
                    <a:lstStyle/>
                    <a:p>
                      <a:pPr marL="0" algn="ctr" rtl="0" eaLnBrk="1" fontAlgn="ctr" latinLnBrk="0" hangingPunct="1">
                        <a:spcBef>
                          <a:spcPts val="0"/>
                        </a:spcBef>
                        <a:spcAft>
                          <a:spcPts val="0"/>
                        </a:spcAft>
                      </a:pPr>
                      <a:r>
                        <a:rPr lang="ja-JP" altLang="en-US" sz="900" b="1" i="0" u="none" strike="noStrike">
                          <a:solidFill>
                            <a:schemeClr val="tx1"/>
                          </a:solidFill>
                          <a:effectLst/>
                          <a:latin typeface="+mn-ea"/>
                          <a:ea typeface="+mn-ea"/>
                        </a:rPr>
                        <a:t>項目</a:t>
                      </a:r>
                    </a:p>
                  </a:txBody>
                  <a:tcPr marL="72000" marR="72000" marT="72000" marB="7200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spcBef>
                          <a:spcPts val="0"/>
                        </a:spcBef>
                        <a:spcAft>
                          <a:spcPts val="0"/>
                        </a:spcAft>
                      </a:pPr>
                      <a:r>
                        <a:rPr kumimoji="1" lang="ja-JP" altLang="en-US" sz="900" b="1" i="0" u="none" strike="noStrike" kern="1200">
                          <a:solidFill>
                            <a:schemeClr val="tx1"/>
                          </a:solidFill>
                          <a:effectLst/>
                          <a:latin typeface="+mn-ea"/>
                          <a:ea typeface="+mn-ea"/>
                        </a:rPr>
                        <a:t>指標番号</a:t>
                      </a:r>
                      <a:endParaRPr lang="ja-JP" altLang="en-US" sz="900" b="0" i="0" u="none" strike="noStrike">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spcBef>
                          <a:spcPts val="0"/>
                        </a:spcBef>
                        <a:spcAft>
                          <a:spcPts val="0"/>
                        </a:spcAft>
                      </a:pPr>
                      <a:r>
                        <a:rPr kumimoji="1" lang="ja-JP" altLang="en-US" sz="1400" b="1" i="0" u="none" strike="noStrike" kern="1200">
                          <a:solidFill>
                            <a:schemeClr val="tx1"/>
                          </a:solidFill>
                          <a:effectLst/>
                          <a:latin typeface="+mn-ea"/>
                          <a:ea typeface="+mn-ea"/>
                        </a:rPr>
                        <a:t>指標名</a:t>
                      </a:r>
                      <a:endParaRPr lang="ja-JP" altLang="en-US" sz="1400" b="0" i="0" u="none" strike="noStrike">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spcBef>
                          <a:spcPts val="0"/>
                        </a:spcBef>
                        <a:spcAft>
                          <a:spcPts val="0"/>
                        </a:spcAft>
                      </a:pPr>
                      <a:r>
                        <a:rPr kumimoji="1" lang="ja-JP" altLang="en-US" sz="1400" b="1" i="0" u="none" strike="noStrike" kern="1200">
                          <a:solidFill>
                            <a:schemeClr val="tx1"/>
                          </a:solidFill>
                          <a:effectLst/>
                          <a:latin typeface="+mn-ea"/>
                          <a:ea typeface="+mn-ea"/>
                        </a:rPr>
                        <a:t>　算出式</a:t>
                      </a:r>
                      <a:endParaRPr lang="ja-JP" altLang="en-US" sz="3200" b="0" i="0" u="none" strike="noStrike">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0">
                <a:tc rowSpan="1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chemeClr val="bg1"/>
                          </a:solidFill>
                          <a:effectLst/>
                          <a:uLnTx/>
                          <a:uFillTx/>
                          <a:latin typeface="+mn-ea"/>
                          <a:ea typeface="+mn-ea"/>
                          <a:cs typeface="+mn-cs"/>
                        </a:rPr>
                        <a:t>③人材の獲得・惹き付け（リテンション）</a:t>
                      </a:r>
                    </a:p>
                  </a:txBody>
                  <a:tcPr marL="72000" marR="72000" marT="72000" marB="72000" vert="eaVert"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2"/>
                    </a:solidFill>
                  </a:tcPr>
                </a:tc>
                <a:tc gridSpan="3">
                  <a:txBody>
                    <a:bodyPr/>
                    <a:lstStyle/>
                    <a:p>
                      <a:endParaRPr kumimoji="1" lang="ja-JP" altLang="en-US" sz="100">
                        <a:latin typeface="+mn-ea"/>
                        <a:ea typeface="+mn-ea"/>
                      </a:endParaRP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2"/>
                    </a:solidFill>
                  </a:tcPr>
                </a:tc>
                <a:tc hMerge="1">
                  <a:txBody>
                    <a:bodyPr/>
                    <a:lstStyle/>
                    <a:p>
                      <a:endParaRPr kumimoji="1" lang="ja-JP" altLang="en-US" sz="100"/>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endParaRPr kumimoji="1" lang="ja-JP" altLang="en-US" sz="100"/>
                    </a:p>
                  </a:txBody>
                  <a:tcPr marL="0" marR="0" marT="0" marB="0" anchor="ctr">
                    <a:lnL w="952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84638">
                <a:tc vMerge="1">
                  <a:txBody>
                    <a:bodyPr/>
                    <a:lstStyle/>
                    <a:p>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13</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雇用形態の転換数</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非正規雇用から正規雇用への転換数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84638">
                <a:tc vMerge="1">
                  <a:txBody>
                    <a:bodyPr/>
                    <a:lstStyle/>
                    <a:p>
                      <a:endParaRPr kumimoji="1" lang="ja-JP" altLang="en-US"/>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14</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正規雇用の中途採用比率</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（中途採用の正規雇用者数</a:t>
                      </a:r>
                      <a:r>
                        <a:rPr lang="en-US" altLang="ja-JP" sz="900" b="0" i="0" u="none" strike="noStrike">
                          <a:solidFill>
                            <a:schemeClr val="tx1"/>
                          </a:solidFill>
                          <a:effectLst/>
                          <a:latin typeface="+mn-ea"/>
                          <a:ea typeface="+mn-ea"/>
                        </a:rPr>
                        <a:t>÷</a:t>
                      </a:r>
                      <a:r>
                        <a:rPr lang="ja-JP" altLang="en-US" sz="900" b="0" i="0" u="none" strike="noStrike">
                          <a:solidFill>
                            <a:schemeClr val="tx1"/>
                          </a:solidFill>
                          <a:effectLst/>
                          <a:latin typeface="+mn-ea"/>
                          <a:ea typeface="+mn-ea"/>
                        </a:rPr>
                        <a:t>正規雇用者数）</a:t>
                      </a:r>
                      <a:r>
                        <a:rPr lang="en-US" altLang="ja-JP" sz="900" b="0" i="0" u="none" strike="noStrike">
                          <a:solidFill>
                            <a:schemeClr val="tx1"/>
                          </a:solidFill>
                          <a:effectLst/>
                          <a:latin typeface="+mn-ea"/>
                          <a:ea typeface="+mn-ea"/>
                        </a:rPr>
                        <a:t>×100</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509735">
                <a:tc vMerge="1">
                  <a:txBody>
                    <a:bodyPr/>
                    <a:lstStyle/>
                    <a:p>
                      <a:endParaRPr kumimoji="1" lang="ja-JP" altLang="en-US"/>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15</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中途採用者の管理職への登用</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年度で管理職へ登用された中途採用者の総数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434096">
                <a:tc vMerge="1">
                  <a:txBody>
                    <a:bodyPr/>
                    <a:lstStyle/>
                    <a:p>
                      <a:endParaRPr kumimoji="1" lang="ja-JP" altLang="en-US"/>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16</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内部継承率</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0" i="0" u="none" strike="noStrike">
                          <a:solidFill>
                            <a:schemeClr val="tx1"/>
                          </a:solidFill>
                          <a:effectLst/>
                          <a:latin typeface="+mn-ea"/>
                          <a:ea typeface="+mn-ea"/>
                        </a:rPr>
                        <a:t>（重要ポストに占める内部登用者数</a:t>
                      </a:r>
                      <a:r>
                        <a:rPr lang="en-US" altLang="ja-JP" sz="900" b="0" i="0" u="none" strike="noStrike">
                          <a:solidFill>
                            <a:schemeClr val="tx1"/>
                          </a:solidFill>
                          <a:effectLst/>
                          <a:latin typeface="+mn-ea"/>
                          <a:ea typeface="+mn-ea"/>
                        </a:rPr>
                        <a:t>÷</a:t>
                      </a:r>
                      <a:r>
                        <a:rPr lang="ja-JP" altLang="en-US" sz="900" b="0" i="0" u="none" strike="noStrike">
                          <a:solidFill>
                            <a:schemeClr val="tx1"/>
                          </a:solidFill>
                          <a:effectLst/>
                          <a:latin typeface="+mn-ea"/>
                          <a:ea typeface="+mn-ea"/>
                        </a:rPr>
                        <a:t>重要ポスト数）</a:t>
                      </a:r>
                      <a:r>
                        <a:rPr lang="en-US" altLang="ja-JP" sz="900" b="0" i="0" u="none" strike="noStrike">
                          <a:solidFill>
                            <a:schemeClr val="tx1"/>
                          </a:solidFill>
                          <a:effectLst/>
                          <a:latin typeface="+mn-ea"/>
                          <a:ea typeface="+mn-ea"/>
                        </a:rPr>
                        <a:t>×100</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43409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a:ln>
                          <a:noFill/>
                        </a:ln>
                        <a:solidFill>
                          <a:srgbClr val="2E2E38"/>
                        </a:solidFill>
                        <a:effectLst/>
                        <a:uLnTx/>
                        <a:uFillTx/>
                        <a:latin typeface="+mn-lt"/>
                        <a:ea typeface="+mn-ea"/>
                        <a:cs typeface="+mn-cs"/>
                      </a:endParaRPr>
                    </a:p>
                  </a:txBody>
                  <a:tcPr marL="72000" marR="72000" marT="72000" marB="7200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17</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zh-TW" altLang="en-US" sz="900" b="1" i="0" u="none" strike="noStrike">
                          <a:solidFill>
                            <a:schemeClr val="tx1"/>
                          </a:solidFill>
                          <a:effectLst/>
                          <a:latin typeface="+mn-ea"/>
                          <a:ea typeface="+mn-ea"/>
                        </a:rPr>
                        <a:t>平均残業時間</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en-US" altLang="ja-JP" sz="900" b="0" i="0" u="none" strike="noStrike">
                          <a:solidFill>
                            <a:schemeClr val="tx1"/>
                          </a:solidFill>
                          <a:effectLst/>
                          <a:latin typeface="+mn-ea"/>
                          <a:ea typeface="+mn-ea"/>
                        </a:rPr>
                        <a:t>1</a:t>
                      </a:r>
                      <a:r>
                        <a:rPr lang="ja-JP" altLang="en-US" sz="900" b="0" i="0" u="none" strike="noStrike">
                          <a:solidFill>
                            <a:schemeClr val="tx1"/>
                          </a:solidFill>
                          <a:effectLst/>
                          <a:latin typeface="+mn-ea"/>
                          <a:ea typeface="+mn-ea"/>
                        </a:rPr>
                        <a:t>年間の対象労働者の法定時間外労働及び法定休日労働の総時間数の合計</a:t>
                      </a:r>
                      <a:r>
                        <a:rPr lang="en-US" altLang="ja-JP" sz="900" b="0" i="0" u="none" strike="noStrike">
                          <a:solidFill>
                            <a:schemeClr val="tx1"/>
                          </a:solidFill>
                          <a:effectLst/>
                          <a:latin typeface="+mn-ea"/>
                          <a:ea typeface="+mn-ea"/>
                        </a:rPr>
                        <a:t>÷12</a:t>
                      </a:r>
                      <a:r>
                        <a:rPr lang="ja-JP" altLang="en-US" sz="900" b="0" i="0" u="none" strike="noStrike">
                          <a:solidFill>
                            <a:schemeClr val="tx1"/>
                          </a:solidFill>
                          <a:effectLst/>
                          <a:latin typeface="+mn-ea"/>
                          <a:ea typeface="+mn-ea"/>
                        </a:rPr>
                        <a:t>ヶ月</a:t>
                      </a:r>
                      <a:r>
                        <a:rPr lang="en-US" altLang="ja-JP" sz="900" b="0" i="0" u="none" strike="noStrike">
                          <a:solidFill>
                            <a:schemeClr val="tx1"/>
                          </a:solidFill>
                          <a:effectLst/>
                          <a:latin typeface="+mn-ea"/>
                          <a:ea typeface="+mn-ea"/>
                        </a:rPr>
                        <a:t>÷</a:t>
                      </a:r>
                      <a:r>
                        <a:rPr lang="ja-JP" altLang="en-US" sz="900" b="0" i="0" u="none" strike="noStrike">
                          <a:solidFill>
                            <a:schemeClr val="tx1"/>
                          </a:solidFill>
                          <a:effectLst/>
                          <a:latin typeface="+mn-ea"/>
                          <a:ea typeface="+mn-ea"/>
                        </a:rPr>
                        <a:t>従業員数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384638">
                <a:tc vMerge="1">
                  <a:txBody>
                    <a:bodyPr/>
                    <a:lstStyle/>
                    <a:p>
                      <a:endParaRPr kumimoji="1" lang="ja-JP" altLang="en-US"/>
                    </a:p>
                  </a:txBody>
                  <a:tcPr marL="72000" marR="72000" marT="72000" marB="7200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18</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管理職</a:t>
                      </a:r>
                      <a:r>
                        <a:rPr lang="en-US" altLang="ja-JP" sz="900" b="1" i="0" u="none" strike="noStrike">
                          <a:solidFill>
                            <a:schemeClr val="tx1"/>
                          </a:solidFill>
                          <a:effectLst/>
                          <a:latin typeface="+mn-ea"/>
                          <a:ea typeface="+mn-ea"/>
                        </a:rPr>
                        <a:t>1</a:t>
                      </a:r>
                      <a:r>
                        <a:rPr lang="ja-JP" altLang="en-US" sz="900" b="1" i="0" u="none" strike="noStrike">
                          <a:solidFill>
                            <a:schemeClr val="tx1"/>
                          </a:solidFill>
                          <a:effectLst/>
                          <a:latin typeface="+mn-ea"/>
                          <a:ea typeface="+mn-ea"/>
                        </a:rPr>
                        <a:t>人当たりの部下数</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zh-TW" altLang="en-US" sz="900" b="0" i="0" u="none" strike="noStrike">
                          <a:solidFill>
                            <a:schemeClr val="tx1"/>
                          </a:solidFill>
                          <a:effectLst/>
                          <a:latin typeface="+mn-ea"/>
                          <a:ea typeface="+mn-ea"/>
                        </a:rPr>
                        <a:t>総従業員数</a:t>
                      </a:r>
                      <a:r>
                        <a:rPr lang="en-US" altLang="zh-TW" sz="900" b="0" i="0" u="none" strike="noStrike">
                          <a:solidFill>
                            <a:schemeClr val="tx1"/>
                          </a:solidFill>
                          <a:effectLst/>
                          <a:latin typeface="+mn-ea"/>
                          <a:ea typeface="+mn-ea"/>
                        </a:rPr>
                        <a:t>÷</a:t>
                      </a:r>
                      <a:r>
                        <a:rPr lang="zh-TW" altLang="en-US" sz="900" b="0" i="0" u="none" strike="noStrike">
                          <a:solidFill>
                            <a:schemeClr val="tx1"/>
                          </a:solidFill>
                          <a:effectLst/>
                          <a:latin typeface="+mn-ea"/>
                          <a:ea typeface="+mn-ea"/>
                        </a:rPr>
                        <a:t>総管理職数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434096">
                <a:tc vMerge="1">
                  <a:txBody>
                    <a:bodyPr/>
                    <a:lstStyle/>
                    <a:p>
                      <a:endParaRPr kumimoji="1" lang="ja-JP" altLang="en-US"/>
                    </a:p>
                  </a:txBody>
                  <a:tcPr marL="72000" marR="72000" marT="72000" marB="7200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19</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男性の育児休業取得率</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（育児休業をした男性労働者数</a:t>
                      </a:r>
                      <a:r>
                        <a:rPr lang="en-US" altLang="ja-JP" sz="900" b="0" i="0" u="none" strike="noStrike">
                          <a:solidFill>
                            <a:schemeClr val="tx1"/>
                          </a:solidFill>
                          <a:effectLst/>
                          <a:latin typeface="+mn-ea"/>
                          <a:ea typeface="+mn-ea"/>
                        </a:rPr>
                        <a:t>÷</a:t>
                      </a:r>
                      <a:r>
                        <a:rPr lang="ja-JP" altLang="en-US" sz="900" b="0" i="0" u="none" strike="noStrike">
                          <a:solidFill>
                            <a:schemeClr val="tx1"/>
                          </a:solidFill>
                          <a:effectLst/>
                          <a:latin typeface="+mn-ea"/>
                          <a:ea typeface="+mn-ea"/>
                        </a:rPr>
                        <a:t>配偶者が出産した男性労働者数）</a:t>
                      </a:r>
                      <a:r>
                        <a:rPr lang="en-US" altLang="ja-JP" sz="900" b="0" i="0" u="none" strike="noStrike">
                          <a:solidFill>
                            <a:schemeClr val="tx1"/>
                          </a:solidFill>
                          <a:effectLst/>
                          <a:latin typeface="+mn-ea"/>
                          <a:ea typeface="+mn-ea"/>
                        </a:rPr>
                        <a:t>×100</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8"/>
                  </a:ext>
                </a:extLst>
              </a:tr>
              <a:tr h="434096">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20</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女性の育休復帰後就業継続率</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0" i="0" u="none" strike="noStrike">
                          <a:solidFill>
                            <a:schemeClr val="tx1"/>
                          </a:solidFill>
                          <a:effectLst/>
                          <a:latin typeface="+mn-ea"/>
                          <a:ea typeface="+mn-ea"/>
                        </a:rPr>
                        <a:t>（育児休業から復帰した後に</a:t>
                      </a:r>
                      <a:r>
                        <a:rPr lang="en-US" altLang="ja-JP" sz="900" b="0" i="0" u="none" strike="noStrike">
                          <a:solidFill>
                            <a:schemeClr val="tx1"/>
                          </a:solidFill>
                          <a:effectLst/>
                          <a:latin typeface="+mn-ea"/>
                          <a:ea typeface="+mn-ea"/>
                        </a:rPr>
                        <a:t>1</a:t>
                      </a:r>
                      <a:r>
                        <a:rPr lang="ja-JP" altLang="en-US" sz="900" b="0" i="0" u="none" strike="noStrike">
                          <a:solidFill>
                            <a:schemeClr val="tx1"/>
                          </a:solidFill>
                          <a:effectLst/>
                          <a:latin typeface="+mn-ea"/>
                          <a:ea typeface="+mn-ea"/>
                        </a:rPr>
                        <a:t>年間在籍していた女性の数</a:t>
                      </a:r>
                      <a:r>
                        <a:rPr lang="en-US" altLang="ja-JP" sz="900" b="0" i="0" u="none" strike="noStrike">
                          <a:solidFill>
                            <a:schemeClr val="tx1"/>
                          </a:solidFill>
                          <a:effectLst/>
                          <a:latin typeface="+mn-ea"/>
                          <a:ea typeface="+mn-ea"/>
                        </a:rPr>
                        <a:t>÷</a:t>
                      </a:r>
                      <a:r>
                        <a:rPr lang="ja-JP" altLang="en-US" sz="900" b="0" i="0" u="none" strike="noStrike">
                          <a:solidFill>
                            <a:schemeClr val="tx1"/>
                          </a:solidFill>
                          <a:effectLst/>
                          <a:latin typeface="+mn-ea"/>
                          <a:ea typeface="+mn-ea"/>
                        </a:rPr>
                        <a:t>育児休業を取得した女性の数）</a:t>
                      </a:r>
                      <a:r>
                        <a:rPr lang="en-US" altLang="ja-JP" sz="900" b="0" i="0" u="none" strike="noStrike">
                          <a:solidFill>
                            <a:schemeClr val="tx1"/>
                          </a:solidFill>
                          <a:effectLst/>
                          <a:latin typeface="+mn-ea"/>
                          <a:ea typeface="+mn-ea"/>
                        </a:rPr>
                        <a:t>×100</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9"/>
                  </a:ext>
                </a:extLst>
              </a:tr>
              <a:tr h="434096">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21</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zh-TW" altLang="en-US" sz="900" b="1" i="0" u="none" strike="noStrike">
                          <a:solidFill>
                            <a:schemeClr val="tx1"/>
                          </a:solidFill>
                          <a:effectLst/>
                          <a:latin typeface="+mn-ea"/>
                          <a:ea typeface="+mn-ea"/>
                        </a:rPr>
                        <a:t>有給休暇消化率</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（従業員が取得した有給休暇の日数</a:t>
                      </a:r>
                      <a:r>
                        <a:rPr lang="en-US" altLang="ja-JP" sz="900" b="0" i="0" u="none" strike="noStrike">
                          <a:solidFill>
                            <a:schemeClr val="tx1"/>
                          </a:solidFill>
                          <a:effectLst/>
                          <a:latin typeface="+mn-ea"/>
                          <a:ea typeface="+mn-ea"/>
                        </a:rPr>
                        <a:t>÷</a:t>
                      </a:r>
                      <a:r>
                        <a:rPr lang="ja-JP" altLang="en-US" sz="900" b="0" i="0" u="none" strike="noStrike">
                          <a:solidFill>
                            <a:schemeClr val="tx1"/>
                          </a:solidFill>
                          <a:effectLst/>
                          <a:latin typeface="+mn-ea"/>
                          <a:ea typeface="+mn-ea"/>
                        </a:rPr>
                        <a:t>従業員に与えられた有給休暇の日数）</a:t>
                      </a:r>
                      <a:r>
                        <a:rPr lang="en-US" altLang="ja-JP" sz="900" b="0" i="0" u="none" strike="noStrike">
                          <a:solidFill>
                            <a:schemeClr val="tx1"/>
                          </a:solidFill>
                          <a:effectLst/>
                          <a:latin typeface="+mn-ea"/>
                          <a:ea typeface="+mn-ea"/>
                        </a:rPr>
                        <a:t>×100</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0"/>
                  </a:ext>
                </a:extLst>
              </a:tr>
              <a:tr h="434096">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22</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1">
                          <a:solidFill>
                            <a:schemeClr val="tx1"/>
                          </a:solidFill>
                          <a:latin typeface="+mn-ea"/>
                          <a:ea typeface="+mn-ea"/>
                        </a:rPr>
                        <a:t>フレキシブルワーク制度の利用数（フレックス・リモート・副業 等）</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企業が多様な働き方の実現のために用意した制度の利用者数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1"/>
                  </a:ext>
                </a:extLst>
              </a:tr>
              <a:tr h="434096">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23</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b="1" i="0" u="none" strike="noStrike" kern="1200">
                          <a:solidFill>
                            <a:schemeClr val="tx1"/>
                          </a:solidFill>
                          <a:effectLst/>
                          <a:latin typeface="+mn-ea"/>
                          <a:ea typeface="+mn-ea"/>
                        </a:rPr>
                        <a:t>女性管理職比率</a:t>
                      </a:r>
                      <a:r>
                        <a:rPr kumimoji="1" lang="en-US" altLang="ja-JP" sz="900" b="1" i="0" u="none" strike="noStrike" kern="1200">
                          <a:solidFill>
                            <a:schemeClr val="tx1"/>
                          </a:solidFill>
                          <a:effectLst/>
                          <a:latin typeface="+mn-ea"/>
                          <a:ea typeface="+mn-ea"/>
                        </a:rPr>
                        <a:t>/</a:t>
                      </a:r>
                      <a:r>
                        <a:rPr kumimoji="1" lang="ja-JP" altLang="en-US" sz="900" b="1" i="0" u="none" strike="noStrike" kern="1200">
                          <a:solidFill>
                            <a:schemeClr val="tx1"/>
                          </a:solidFill>
                          <a:effectLst/>
                          <a:latin typeface="+mn-ea"/>
                          <a:ea typeface="+mn-ea"/>
                        </a:rPr>
                        <a:t>人数</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a:solidFill>
                            <a:schemeClr val="tx1"/>
                          </a:solidFill>
                          <a:latin typeface="+mn-ea"/>
                          <a:ea typeface="+mn-ea"/>
                        </a:rPr>
                        <a:t>（女性の管理職数</a:t>
                      </a:r>
                      <a:r>
                        <a:rPr kumimoji="1" lang="en-US" altLang="ja-JP" sz="900">
                          <a:solidFill>
                            <a:schemeClr val="tx1"/>
                          </a:solidFill>
                          <a:latin typeface="+mn-ea"/>
                          <a:ea typeface="+mn-ea"/>
                        </a:rPr>
                        <a:t>/</a:t>
                      </a:r>
                      <a:r>
                        <a:rPr kumimoji="1" lang="ja-JP" altLang="en-US" sz="900">
                          <a:solidFill>
                            <a:schemeClr val="tx1"/>
                          </a:solidFill>
                          <a:latin typeface="+mn-ea"/>
                          <a:ea typeface="+mn-ea"/>
                        </a:rPr>
                        <a:t>全体の管理職数）</a:t>
                      </a:r>
                      <a:r>
                        <a:rPr kumimoji="1" lang="en-US" altLang="ja-JP" sz="900">
                          <a:solidFill>
                            <a:schemeClr val="tx1"/>
                          </a:solidFill>
                          <a:latin typeface="+mn-ea"/>
                          <a:ea typeface="+mn-ea"/>
                        </a:rPr>
                        <a:t>×100</a:t>
                      </a:r>
                      <a:r>
                        <a:rPr kumimoji="1" lang="ja-JP" altLang="en-US" sz="900">
                          <a:solidFill>
                            <a:schemeClr val="tx1"/>
                          </a:solidFill>
                          <a:latin typeface="+mn-ea"/>
                          <a:ea typeface="+mn-ea"/>
                        </a:rPr>
                        <a:t>、及び女性の管理職数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2"/>
                  </a:ext>
                </a:extLst>
              </a:tr>
              <a:tr h="434096">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24</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zh-TW" altLang="en-US" sz="900" b="1">
                          <a:solidFill>
                            <a:schemeClr val="tx1"/>
                          </a:solidFill>
                          <a:latin typeface="+mn-ea"/>
                          <a:ea typeface="+mn-ea"/>
                        </a:rPr>
                        <a:t>男女間賃金格差</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900">
                          <a:solidFill>
                            <a:schemeClr val="tx1"/>
                          </a:solidFill>
                          <a:latin typeface="+mn-ea"/>
                          <a:ea typeface="+mn-ea"/>
                        </a:rPr>
                        <a:t>（雇用区分ごとの女性の平均年間賃金</a:t>
                      </a:r>
                      <a:r>
                        <a:rPr kumimoji="1" lang="en-US" altLang="ja-JP" sz="900">
                          <a:solidFill>
                            <a:schemeClr val="tx1"/>
                          </a:solidFill>
                          <a:latin typeface="+mn-ea"/>
                          <a:ea typeface="+mn-ea"/>
                        </a:rPr>
                        <a:t>/</a:t>
                      </a:r>
                      <a:r>
                        <a:rPr kumimoji="1" lang="ja-JP" altLang="en-US" sz="900">
                          <a:solidFill>
                            <a:schemeClr val="tx1"/>
                          </a:solidFill>
                          <a:latin typeface="+mn-ea"/>
                          <a:ea typeface="+mn-ea"/>
                        </a:rPr>
                        <a:t>雇用区分ごとの男性の平均年間賃金）</a:t>
                      </a:r>
                      <a:r>
                        <a:rPr kumimoji="1" lang="en-US" altLang="ja-JP" sz="900">
                          <a:solidFill>
                            <a:schemeClr val="tx1"/>
                          </a:solidFill>
                          <a:latin typeface="+mn-ea"/>
                          <a:ea typeface="+mn-ea"/>
                        </a:rPr>
                        <a:t>×100</a:t>
                      </a:r>
                      <a:endParaRPr kumimoji="1" lang="ja-JP" altLang="en-US" sz="900">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93503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98"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graphicFrame>
        <p:nvGraphicFramePr>
          <p:cNvPr id="2399" name="表 12"/>
          <p:cNvGraphicFramePr>
            <a:graphicFrameLocks noGrp="1"/>
          </p:cNvGraphicFramePr>
          <p:nvPr>
            <p:extLst>
              <p:ext uri="{D42A27DB-BD31-4B8C-83A1-F6EECF244321}">
                <p14:modId xmlns:p14="http://schemas.microsoft.com/office/powerpoint/2010/main" val="3557953779"/>
              </p:ext>
            </p:extLst>
          </p:nvPr>
        </p:nvGraphicFramePr>
        <p:xfrm>
          <a:off x="442913" y="743478"/>
          <a:ext cx="5505450" cy="5619057"/>
        </p:xfrm>
        <a:graphic>
          <a:graphicData uri="http://schemas.openxmlformats.org/drawingml/2006/table">
            <a:tbl>
              <a:tblPr firstRow="1" bandRow="1">
                <a:tableStyleId>{5C22544A-7EE6-4342-B048-85BDC9FD1C3A}</a:tableStyleId>
              </a:tblPr>
              <a:tblGrid>
                <a:gridCol w="295595">
                  <a:extLst>
                    <a:ext uri="{9D8B030D-6E8A-4147-A177-3AD203B41FA5}">
                      <a16:colId xmlns:a16="http://schemas.microsoft.com/office/drawing/2014/main" val="20000"/>
                    </a:ext>
                  </a:extLst>
                </a:gridCol>
                <a:gridCol w="406443">
                  <a:extLst>
                    <a:ext uri="{9D8B030D-6E8A-4147-A177-3AD203B41FA5}">
                      <a16:colId xmlns:a16="http://schemas.microsoft.com/office/drawing/2014/main" val="20001"/>
                    </a:ext>
                  </a:extLst>
                </a:gridCol>
                <a:gridCol w="1847466">
                  <a:extLst>
                    <a:ext uri="{9D8B030D-6E8A-4147-A177-3AD203B41FA5}">
                      <a16:colId xmlns:a16="http://schemas.microsoft.com/office/drawing/2014/main" val="20002"/>
                    </a:ext>
                  </a:extLst>
                </a:gridCol>
                <a:gridCol w="2955946">
                  <a:extLst>
                    <a:ext uri="{9D8B030D-6E8A-4147-A177-3AD203B41FA5}">
                      <a16:colId xmlns:a16="http://schemas.microsoft.com/office/drawing/2014/main" val="20003"/>
                    </a:ext>
                  </a:extLst>
                </a:gridCol>
              </a:tblGrid>
              <a:tr h="435600">
                <a:tc>
                  <a:txBody>
                    <a:bodyPr/>
                    <a:lstStyle/>
                    <a:p>
                      <a:pPr marL="0" algn="ctr" rtl="0" eaLnBrk="1" fontAlgn="ctr" latinLnBrk="0" hangingPunct="1">
                        <a:spcBef>
                          <a:spcPts val="0"/>
                        </a:spcBef>
                        <a:spcAft>
                          <a:spcPts val="0"/>
                        </a:spcAft>
                      </a:pPr>
                      <a:r>
                        <a:rPr lang="ja-JP" altLang="en-US" sz="900" b="1" i="0" u="none" strike="noStrike">
                          <a:solidFill>
                            <a:schemeClr val="tx1"/>
                          </a:solidFill>
                          <a:effectLst/>
                          <a:latin typeface="+mn-ea"/>
                          <a:ea typeface="+mn-ea"/>
                        </a:rPr>
                        <a:t>項目</a:t>
                      </a:r>
                    </a:p>
                  </a:txBody>
                  <a:tcPr marL="72000" marR="72000" marT="72000" marB="7200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spcBef>
                          <a:spcPts val="0"/>
                        </a:spcBef>
                        <a:spcAft>
                          <a:spcPts val="0"/>
                        </a:spcAft>
                      </a:pPr>
                      <a:r>
                        <a:rPr kumimoji="1" lang="ja-JP" altLang="en-US" sz="900" b="1" i="0" u="none" strike="noStrike" kern="1200">
                          <a:solidFill>
                            <a:schemeClr val="tx1"/>
                          </a:solidFill>
                          <a:effectLst/>
                          <a:latin typeface="+mn-ea"/>
                          <a:ea typeface="+mn-ea"/>
                        </a:rPr>
                        <a:t>指標番号</a:t>
                      </a:r>
                      <a:endParaRPr lang="ja-JP" altLang="en-US" sz="900" b="0" i="0" u="none" strike="noStrike">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spcBef>
                          <a:spcPts val="0"/>
                        </a:spcBef>
                        <a:spcAft>
                          <a:spcPts val="0"/>
                        </a:spcAft>
                      </a:pPr>
                      <a:r>
                        <a:rPr kumimoji="1" lang="ja-JP" altLang="en-US" sz="1400" b="1" i="0" u="none" strike="noStrike" kern="1200">
                          <a:solidFill>
                            <a:schemeClr val="tx1"/>
                          </a:solidFill>
                          <a:effectLst/>
                          <a:latin typeface="+mn-ea"/>
                          <a:ea typeface="+mn-ea"/>
                        </a:rPr>
                        <a:t>指標名</a:t>
                      </a:r>
                      <a:endParaRPr lang="ja-JP" altLang="en-US" sz="1400" b="0" i="0" u="none" strike="noStrike">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spcBef>
                          <a:spcPts val="0"/>
                        </a:spcBef>
                        <a:spcAft>
                          <a:spcPts val="0"/>
                        </a:spcAft>
                      </a:pPr>
                      <a:r>
                        <a:rPr kumimoji="1" lang="ja-JP" altLang="en-US" sz="1400" b="1" i="0" u="none" strike="noStrike" kern="1200">
                          <a:solidFill>
                            <a:schemeClr val="tx1"/>
                          </a:solidFill>
                          <a:effectLst/>
                          <a:latin typeface="+mn-ea"/>
                          <a:ea typeface="+mn-ea"/>
                        </a:rPr>
                        <a:t>　算出式</a:t>
                      </a:r>
                      <a:endParaRPr lang="ja-JP" altLang="en-US" sz="3200" b="0" i="0" u="none" strike="noStrike">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0">
                <a:tc rowSpan="1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chemeClr val="bg1"/>
                          </a:solidFill>
                          <a:effectLst/>
                          <a:uLnTx/>
                          <a:uFillTx/>
                          <a:latin typeface="+mn-ea"/>
                          <a:ea typeface="+mn-ea"/>
                          <a:cs typeface="+mn-cs"/>
                        </a:rPr>
                        <a:t>③人材の獲得・惹き付け（リテンション）</a:t>
                      </a:r>
                    </a:p>
                  </a:txBody>
                  <a:tcPr marL="72000" marR="72000" marT="72000" marB="72000" vert="eaVert"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gridSpan="3">
                  <a:txBody>
                    <a:bodyPr/>
                    <a:lstStyle/>
                    <a:p>
                      <a:endParaRPr kumimoji="1" lang="ja-JP" altLang="en-US" sz="100">
                        <a:latin typeface="+mn-ea"/>
                        <a:ea typeface="+mn-ea"/>
                      </a:endParaRP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2"/>
                    </a:solidFill>
                  </a:tcPr>
                </a:tc>
                <a:tc hMerge="1">
                  <a:txBody>
                    <a:bodyPr/>
                    <a:lstStyle/>
                    <a:p>
                      <a:endParaRPr kumimoji="1" lang="ja-JP" altLang="en-US" sz="100"/>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endParaRPr kumimoji="1" lang="ja-JP" altLang="en-US" sz="100"/>
                    </a:p>
                  </a:txBody>
                  <a:tcPr marL="0" marR="0" marT="0" marB="0" anchor="ctr">
                    <a:lnL w="952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51216">
                <a:tc vMerge="1">
                  <a:txBody>
                    <a:bodyPr/>
                    <a:lstStyle/>
                    <a:p>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25</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定年再雇用率</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継続雇用制度で再雇用された人数</a:t>
                      </a:r>
                      <a:r>
                        <a:rPr lang="en-US" altLang="ja-JP" sz="900" b="0" i="0" u="none" strike="noStrike">
                          <a:solidFill>
                            <a:schemeClr val="tx1"/>
                          </a:solidFill>
                          <a:effectLst/>
                          <a:latin typeface="+mn-ea"/>
                          <a:ea typeface="+mn-ea"/>
                        </a:rPr>
                        <a:t>/</a:t>
                      </a:r>
                      <a:r>
                        <a:rPr lang="ja-JP" altLang="en-US" sz="900" b="0" i="0" u="none" strike="noStrike">
                          <a:solidFill>
                            <a:schemeClr val="tx1"/>
                          </a:solidFill>
                          <a:effectLst/>
                          <a:latin typeface="+mn-ea"/>
                          <a:ea typeface="+mn-ea"/>
                        </a:rPr>
                        <a:t>定年を迎えた人数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490729">
                <a:tc vMerge="1">
                  <a:txBody>
                    <a:bodyPr/>
                    <a:lstStyle/>
                    <a:p>
                      <a:endParaRPr kumimoji="1" lang="ja-JP" altLang="en-US"/>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26</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zh-CN" altLang="en-US" sz="900" b="1" i="0" u="none" strike="noStrike">
                          <a:solidFill>
                            <a:schemeClr val="tx1"/>
                          </a:solidFill>
                          <a:effectLst/>
                          <a:latin typeface="+mn-ea"/>
                          <a:ea typeface="+mn-ea"/>
                        </a:rPr>
                        <a:t>外国人管理職比率</a:t>
                      </a:r>
                      <a:r>
                        <a:rPr lang="en-US" altLang="zh-CN" sz="900" b="1" i="0" u="none" strike="noStrike">
                          <a:solidFill>
                            <a:schemeClr val="tx1"/>
                          </a:solidFill>
                          <a:effectLst/>
                          <a:latin typeface="+mn-ea"/>
                          <a:ea typeface="+mn-ea"/>
                        </a:rPr>
                        <a:t>/</a:t>
                      </a:r>
                      <a:r>
                        <a:rPr lang="zh-CN" altLang="en-US" sz="900" b="1" i="0" u="none" strike="noStrike">
                          <a:solidFill>
                            <a:schemeClr val="tx1"/>
                          </a:solidFill>
                          <a:effectLst/>
                          <a:latin typeface="+mn-ea"/>
                          <a:ea typeface="+mn-ea"/>
                        </a:rPr>
                        <a:t>人数</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（外国人の管理職数</a:t>
                      </a:r>
                      <a:r>
                        <a:rPr lang="en-US" altLang="ja-JP" sz="900" b="0" i="0" u="none" strike="noStrike">
                          <a:solidFill>
                            <a:schemeClr val="tx1"/>
                          </a:solidFill>
                          <a:effectLst/>
                          <a:latin typeface="+mn-ea"/>
                          <a:ea typeface="+mn-ea"/>
                        </a:rPr>
                        <a:t>/</a:t>
                      </a:r>
                      <a:r>
                        <a:rPr lang="ja-JP" altLang="en-US" sz="900" b="0" i="0" u="none" strike="noStrike">
                          <a:solidFill>
                            <a:schemeClr val="tx1"/>
                          </a:solidFill>
                          <a:effectLst/>
                          <a:latin typeface="+mn-ea"/>
                          <a:ea typeface="+mn-ea"/>
                        </a:rPr>
                        <a:t>全社の管理職数）</a:t>
                      </a:r>
                      <a:r>
                        <a:rPr lang="en-US" altLang="ja-JP" sz="900" b="0" i="0" u="none" strike="noStrike">
                          <a:solidFill>
                            <a:schemeClr val="tx1"/>
                          </a:solidFill>
                          <a:effectLst/>
                          <a:latin typeface="+mn-ea"/>
                          <a:ea typeface="+mn-ea"/>
                        </a:rPr>
                        <a:t>×100</a:t>
                      </a:r>
                      <a:r>
                        <a:rPr lang="ja-JP" altLang="en-US" sz="900" b="0" i="0" u="none" strike="noStrike">
                          <a:solidFill>
                            <a:schemeClr val="tx1"/>
                          </a:solidFill>
                          <a:effectLst/>
                          <a:latin typeface="+mn-ea"/>
                          <a:ea typeface="+mn-ea"/>
                        </a:rPr>
                        <a:t>、及び外国人の管理職数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597967">
                <a:tc vMerge="1">
                  <a:txBody>
                    <a:bodyPr/>
                    <a:lstStyle/>
                    <a:p>
                      <a:endParaRPr kumimoji="1" lang="ja-JP" altLang="en-US"/>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27</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障がい者雇用率</a:t>
                      </a:r>
                      <a:r>
                        <a:rPr lang="en-US" altLang="ja-JP" sz="900" b="1" i="0" u="none" strike="noStrike">
                          <a:solidFill>
                            <a:schemeClr val="tx1"/>
                          </a:solidFill>
                          <a:effectLst/>
                          <a:latin typeface="+mn-ea"/>
                          <a:ea typeface="+mn-ea"/>
                        </a:rPr>
                        <a:t>/</a:t>
                      </a:r>
                      <a:r>
                        <a:rPr lang="ja-JP" altLang="en-US" sz="900" b="1" i="0" u="none" strike="noStrike">
                          <a:solidFill>
                            <a:schemeClr val="tx1"/>
                          </a:solidFill>
                          <a:effectLst/>
                          <a:latin typeface="+mn-ea"/>
                          <a:ea typeface="+mn-ea"/>
                        </a:rPr>
                        <a:t>人数</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0" i="0" u="none" strike="noStrike">
                          <a:solidFill>
                            <a:schemeClr val="tx1"/>
                          </a:solidFill>
                          <a:effectLst/>
                          <a:latin typeface="+mn-ea"/>
                          <a:ea typeface="+mn-ea"/>
                        </a:rPr>
                        <a:t>（障がい者数</a:t>
                      </a:r>
                      <a:r>
                        <a:rPr lang="en-US" altLang="ja-JP" sz="900" b="0" i="0" u="none" strike="noStrike">
                          <a:solidFill>
                            <a:schemeClr val="tx1"/>
                          </a:solidFill>
                          <a:effectLst/>
                          <a:latin typeface="+mn-ea"/>
                          <a:ea typeface="+mn-ea"/>
                        </a:rPr>
                        <a:t>/</a:t>
                      </a:r>
                      <a:r>
                        <a:rPr lang="ja-JP" altLang="en-US" sz="900" b="0" i="0" u="none" strike="noStrike">
                          <a:solidFill>
                            <a:schemeClr val="tx1"/>
                          </a:solidFill>
                          <a:effectLst/>
                          <a:latin typeface="+mn-ea"/>
                          <a:ea typeface="+mn-ea"/>
                        </a:rPr>
                        <a:t>総従業員数）</a:t>
                      </a:r>
                      <a:r>
                        <a:rPr lang="en-US" altLang="ja-JP" sz="900" b="0" i="0" u="none" strike="noStrike">
                          <a:solidFill>
                            <a:schemeClr val="tx1"/>
                          </a:solidFill>
                          <a:effectLst/>
                          <a:latin typeface="+mn-ea"/>
                          <a:ea typeface="+mn-ea"/>
                        </a:rPr>
                        <a:t>×100</a:t>
                      </a:r>
                      <a:r>
                        <a:rPr lang="ja-JP" altLang="en-US" sz="900" b="0" i="0" u="none" strike="noStrike">
                          <a:solidFill>
                            <a:schemeClr val="tx1"/>
                          </a:solidFill>
                          <a:effectLst/>
                          <a:latin typeface="+mn-ea"/>
                          <a:ea typeface="+mn-ea"/>
                        </a:rPr>
                        <a:t>、及び障がい者の人数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509236">
                <a:tc vMerge="1">
                  <a:txBody>
                    <a:bodyPr/>
                    <a:lstStyle/>
                    <a:p>
                      <a:endParaRPr kumimoji="1" lang="ja-JP" altLang="en-US"/>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28</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エンゲージメントスコア</a:t>
                      </a:r>
                      <a:br>
                        <a:rPr lang="ja-JP" altLang="en-US" sz="900" b="1" i="0" u="none" strike="noStrike">
                          <a:solidFill>
                            <a:schemeClr val="tx1"/>
                          </a:solidFill>
                          <a:effectLst/>
                          <a:latin typeface="+mn-ea"/>
                          <a:ea typeface="+mn-ea"/>
                        </a:rPr>
                      </a:br>
                      <a:r>
                        <a:rPr lang="ja-JP" altLang="en-US" sz="900" b="1" i="0" u="none" strike="noStrike">
                          <a:solidFill>
                            <a:schemeClr val="tx1"/>
                          </a:solidFill>
                          <a:effectLst/>
                          <a:latin typeface="+mn-ea"/>
                          <a:ea typeface="+mn-ea"/>
                        </a:rPr>
                        <a:t>（リーダーシップに対する信頼）</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0" i="0" u="none" strike="noStrike">
                          <a:solidFill>
                            <a:schemeClr val="tx1"/>
                          </a:solidFill>
                          <a:effectLst/>
                          <a:latin typeface="+mn-ea"/>
                          <a:ea typeface="+mn-ea"/>
                        </a:rPr>
                        <a:t>適切なサーベイ等を通じて行われた、従業員エンゲージメント指標の結果</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50923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a:ln>
                          <a:noFill/>
                        </a:ln>
                        <a:solidFill>
                          <a:srgbClr val="2E2E38"/>
                        </a:solidFill>
                        <a:effectLst/>
                        <a:uLnTx/>
                        <a:uFillTx/>
                        <a:latin typeface="+mn-lt"/>
                        <a:ea typeface="+mn-ea"/>
                        <a:cs typeface="+mn-cs"/>
                      </a:endParaRPr>
                    </a:p>
                  </a:txBody>
                  <a:tcPr marL="72000" marR="72000" marT="72000" marB="7200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29</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エンゲージメントスコア</a:t>
                      </a:r>
                      <a:endParaRPr lang="en-US" altLang="ja-JP" sz="900" b="1" i="0" u="none" strike="noStrike">
                        <a:solidFill>
                          <a:schemeClr val="tx1"/>
                        </a:solidFill>
                        <a:effectLst/>
                        <a:latin typeface="+mn-ea"/>
                        <a:ea typeface="+mn-ea"/>
                      </a:endParaRPr>
                    </a:p>
                    <a:p>
                      <a:pPr algn="l" fontAlgn="ctr"/>
                      <a:r>
                        <a:rPr lang="ja-JP" altLang="en-US" sz="900" b="1" i="0" u="none" strike="noStrike">
                          <a:solidFill>
                            <a:schemeClr val="tx1"/>
                          </a:solidFill>
                          <a:effectLst/>
                          <a:latin typeface="+mn-ea"/>
                          <a:ea typeface="+mn-ea"/>
                        </a:rPr>
                        <a:t>（キャリア形成）</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0" i="0" u="none" strike="noStrike">
                          <a:solidFill>
                            <a:schemeClr val="tx1"/>
                          </a:solidFill>
                          <a:effectLst/>
                          <a:latin typeface="+mn-ea"/>
                          <a:ea typeface="+mn-ea"/>
                        </a:rPr>
                        <a:t>適切なサーベイ等を通じて行われた、従業員エンゲージメント指標の結果</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490729">
                <a:tc vMerge="1">
                  <a:txBody>
                    <a:bodyPr/>
                    <a:lstStyle/>
                    <a:p>
                      <a:endParaRPr kumimoji="1" lang="ja-JP" altLang="en-US"/>
                    </a:p>
                  </a:txBody>
                  <a:tcPr marL="72000" marR="72000" marT="72000" marB="7200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30</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エンゲージメントスコア</a:t>
                      </a:r>
                      <a:endParaRPr lang="en-US" altLang="ja-JP" sz="900" b="1" i="0" u="none" strike="noStrike">
                        <a:solidFill>
                          <a:schemeClr val="tx1"/>
                        </a:solidFill>
                        <a:effectLst/>
                        <a:latin typeface="+mn-ea"/>
                        <a:ea typeface="+mn-ea"/>
                      </a:endParaRPr>
                    </a:p>
                    <a:p>
                      <a:pPr algn="l" fontAlgn="ctr"/>
                      <a:r>
                        <a:rPr lang="ja-JP" altLang="en-US" sz="900" b="1" i="0" u="none" strike="noStrike">
                          <a:solidFill>
                            <a:schemeClr val="tx1"/>
                          </a:solidFill>
                          <a:effectLst/>
                          <a:latin typeface="+mn-ea"/>
                          <a:ea typeface="+mn-ea"/>
                        </a:rPr>
                        <a:t>（</a:t>
                      </a:r>
                      <a:r>
                        <a:rPr lang="en-US" altLang="ja-JP" sz="900" b="1" i="0" u="none" strike="noStrike">
                          <a:solidFill>
                            <a:schemeClr val="tx1"/>
                          </a:solidFill>
                          <a:effectLst/>
                          <a:latin typeface="+mn-ea"/>
                          <a:ea typeface="+mn-ea"/>
                        </a:rPr>
                        <a:t>WLB</a:t>
                      </a:r>
                      <a:r>
                        <a:rPr lang="ja-JP" altLang="en-US" sz="900" b="1" i="0" u="none" strike="noStrike">
                          <a:solidFill>
                            <a:schemeClr val="tx1"/>
                          </a:solidFill>
                          <a:effectLst/>
                          <a:latin typeface="+mn-ea"/>
                          <a:ea typeface="+mn-ea"/>
                        </a:rPr>
                        <a:t>）</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0" i="0" u="none" strike="noStrike">
                          <a:solidFill>
                            <a:schemeClr val="tx1"/>
                          </a:solidFill>
                          <a:effectLst/>
                          <a:latin typeface="+mn-ea"/>
                          <a:ea typeface="+mn-ea"/>
                        </a:rPr>
                        <a:t>適切なサーベイ等を通じて行われた、従業員エンゲージメント指標の結果</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509236">
                <a:tc vMerge="1">
                  <a:txBody>
                    <a:bodyPr/>
                    <a:lstStyle/>
                    <a:p>
                      <a:endParaRPr kumimoji="1" lang="ja-JP" altLang="en-US"/>
                    </a:p>
                  </a:txBody>
                  <a:tcPr marL="72000" marR="72000" marT="72000" marB="7200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31</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エンゲージメントスコア</a:t>
                      </a:r>
                      <a:endParaRPr lang="en-US" altLang="ja-JP" sz="900" b="1" i="0" u="none" strike="noStrike">
                        <a:solidFill>
                          <a:schemeClr val="tx1"/>
                        </a:solidFill>
                        <a:effectLst/>
                        <a:latin typeface="+mn-ea"/>
                        <a:ea typeface="+mn-ea"/>
                      </a:endParaRPr>
                    </a:p>
                    <a:p>
                      <a:pPr algn="l" fontAlgn="ctr"/>
                      <a:r>
                        <a:rPr lang="ja-JP" altLang="en-US" sz="900" b="1" i="0" u="none" strike="noStrike">
                          <a:solidFill>
                            <a:schemeClr val="tx1"/>
                          </a:solidFill>
                          <a:effectLst/>
                          <a:latin typeface="+mn-ea"/>
                          <a:ea typeface="+mn-ea"/>
                        </a:rPr>
                        <a:t>（</a:t>
                      </a:r>
                      <a:r>
                        <a:rPr lang="en-US" altLang="ja-JP" sz="900" b="1" i="0" u="none" strike="noStrike">
                          <a:solidFill>
                            <a:schemeClr val="tx1"/>
                          </a:solidFill>
                          <a:effectLst/>
                          <a:latin typeface="+mn-ea"/>
                          <a:ea typeface="+mn-ea"/>
                        </a:rPr>
                        <a:t>DE&amp;I</a:t>
                      </a:r>
                      <a:r>
                        <a:rPr lang="ja-JP" altLang="en-US" sz="900" b="1" i="0" u="none" strike="noStrike">
                          <a:solidFill>
                            <a:schemeClr val="tx1"/>
                          </a:solidFill>
                          <a:effectLst/>
                          <a:latin typeface="+mn-ea"/>
                          <a:ea typeface="+mn-ea"/>
                        </a:rPr>
                        <a:t>）</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0" i="0" u="none" strike="noStrike">
                          <a:solidFill>
                            <a:schemeClr val="tx1"/>
                          </a:solidFill>
                          <a:effectLst/>
                          <a:latin typeface="+mn-ea"/>
                          <a:ea typeface="+mn-ea"/>
                        </a:rPr>
                        <a:t>適切なサーベイ等を通じて行われた、従業員エンゲージメント指標の結果</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8"/>
                  </a:ext>
                </a:extLst>
              </a:tr>
              <a:tr h="509236">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32</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zh-TW" altLang="en-US" sz="900" b="1" i="0" u="none" strike="noStrike">
                          <a:solidFill>
                            <a:schemeClr val="tx1"/>
                          </a:solidFill>
                          <a:effectLst/>
                          <a:latin typeface="+mn-ea"/>
                          <a:ea typeface="+mn-ea"/>
                        </a:rPr>
                        <a:t>新規採用人数</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0" i="0" u="none" strike="noStrike">
                          <a:solidFill>
                            <a:schemeClr val="tx1"/>
                          </a:solidFill>
                          <a:effectLst/>
                          <a:latin typeface="+mn-ea"/>
                          <a:ea typeface="+mn-ea"/>
                        </a:rPr>
                        <a:t>新規で採用した従業員数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9"/>
                  </a:ext>
                </a:extLst>
              </a:tr>
              <a:tr h="509236">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33</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離職率</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zh-TW" altLang="en-US" sz="900" b="0" i="0" u="none" strike="noStrike">
                          <a:solidFill>
                            <a:schemeClr val="tx1"/>
                          </a:solidFill>
                          <a:effectLst/>
                          <a:latin typeface="+mn-ea"/>
                          <a:ea typeface="+mn-ea"/>
                        </a:rPr>
                        <a:t>（総離職者数</a:t>
                      </a:r>
                      <a:r>
                        <a:rPr lang="en-US" altLang="zh-TW" sz="900" b="0" i="0" u="none" strike="noStrike">
                          <a:solidFill>
                            <a:schemeClr val="tx1"/>
                          </a:solidFill>
                          <a:effectLst/>
                          <a:latin typeface="+mn-ea"/>
                          <a:ea typeface="+mn-ea"/>
                        </a:rPr>
                        <a:t>÷</a:t>
                      </a:r>
                      <a:r>
                        <a:rPr lang="zh-TW" altLang="en-US" sz="900" b="0" i="0" u="none" strike="noStrike">
                          <a:solidFill>
                            <a:schemeClr val="tx1"/>
                          </a:solidFill>
                          <a:effectLst/>
                          <a:latin typeface="+mn-ea"/>
                          <a:ea typeface="+mn-ea"/>
                        </a:rPr>
                        <a:t>総従業員数）</a:t>
                      </a:r>
                      <a:r>
                        <a:rPr lang="en-US" altLang="zh-TW" sz="900" b="0" i="0" u="none" strike="noStrike">
                          <a:solidFill>
                            <a:schemeClr val="tx1"/>
                          </a:solidFill>
                          <a:effectLst/>
                          <a:latin typeface="+mn-ea"/>
                          <a:ea typeface="+mn-ea"/>
                        </a:rPr>
                        <a:t>×100</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0"/>
                  </a:ext>
                </a:extLst>
              </a:tr>
              <a:tr h="509236">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34</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fontAlgn="ctr"/>
                      <a:r>
                        <a:rPr lang="zh-CN" altLang="en-US" sz="900" b="1" i="0" u="none" strike="noStrike">
                          <a:solidFill>
                            <a:schemeClr val="tx1"/>
                          </a:solidFill>
                          <a:effectLst/>
                          <a:latin typeface="+mn-ea"/>
                          <a:ea typeface="+mn-ea"/>
                        </a:rPr>
                        <a:t>平均勤続年数</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従業員の勤続年数の合計</a:t>
                      </a:r>
                      <a:r>
                        <a:rPr lang="en-US" altLang="ja-JP" sz="900" b="0" i="0" u="none" strike="noStrike">
                          <a:solidFill>
                            <a:schemeClr val="tx1"/>
                          </a:solidFill>
                          <a:effectLst/>
                          <a:latin typeface="+mn-ea"/>
                          <a:ea typeface="+mn-ea"/>
                        </a:rPr>
                        <a:t>÷</a:t>
                      </a:r>
                      <a:r>
                        <a:rPr lang="ja-JP" altLang="en-US" sz="900" b="0" i="0" u="none" strike="noStrike">
                          <a:solidFill>
                            <a:schemeClr val="tx1"/>
                          </a:solidFill>
                          <a:effectLst/>
                          <a:latin typeface="+mn-ea"/>
                          <a:ea typeface="+mn-ea"/>
                        </a:rPr>
                        <a:t>総従業員数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graphicFrame>
        <p:nvGraphicFramePr>
          <p:cNvPr id="2400" name="表 6"/>
          <p:cNvGraphicFramePr>
            <a:graphicFrameLocks noGrp="1"/>
          </p:cNvGraphicFramePr>
          <p:nvPr>
            <p:extLst>
              <p:ext uri="{D42A27DB-BD31-4B8C-83A1-F6EECF244321}">
                <p14:modId xmlns:p14="http://schemas.microsoft.com/office/powerpoint/2010/main" val="1921487034"/>
              </p:ext>
            </p:extLst>
          </p:nvPr>
        </p:nvGraphicFramePr>
        <p:xfrm>
          <a:off x="6243637" y="743477"/>
          <a:ext cx="5505450" cy="5652091"/>
        </p:xfrm>
        <a:graphic>
          <a:graphicData uri="http://schemas.openxmlformats.org/drawingml/2006/table">
            <a:tbl>
              <a:tblPr firstRow="1" bandRow="1">
                <a:tableStyleId>{5C22544A-7EE6-4342-B048-85BDC9FD1C3A}</a:tableStyleId>
              </a:tblPr>
              <a:tblGrid>
                <a:gridCol w="295595">
                  <a:extLst>
                    <a:ext uri="{9D8B030D-6E8A-4147-A177-3AD203B41FA5}">
                      <a16:colId xmlns:a16="http://schemas.microsoft.com/office/drawing/2014/main" val="20000"/>
                    </a:ext>
                  </a:extLst>
                </a:gridCol>
                <a:gridCol w="406443">
                  <a:extLst>
                    <a:ext uri="{9D8B030D-6E8A-4147-A177-3AD203B41FA5}">
                      <a16:colId xmlns:a16="http://schemas.microsoft.com/office/drawing/2014/main" val="20001"/>
                    </a:ext>
                  </a:extLst>
                </a:gridCol>
                <a:gridCol w="1847466">
                  <a:extLst>
                    <a:ext uri="{9D8B030D-6E8A-4147-A177-3AD203B41FA5}">
                      <a16:colId xmlns:a16="http://schemas.microsoft.com/office/drawing/2014/main" val="20002"/>
                    </a:ext>
                  </a:extLst>
                </a:gridCol>
                <a:gridCol w="2955946">
                  <a:extLst>
                    <a:ext uri="{9D8B030D-6E8A-4147-A177-3AD203B41FA5}">
                      <a16:colId xmlns:a16="http://schemas.microsoft.com/office/drawing/2014/main" val="20003"/>
                    </a:ext>
                  </a:extLst>
                </a:gridCol>
              </a:tblGrid>
              <a:tr h="433865">
                <a:tc>
                  <a:txBody>
                    <a:bodyPr/>
                    <a:lstStyle/>
                    <a:p>
                      <a:pPr marL="0" algn="ctr" rtl="0" eaLnBrk="1" fontAlgn="ctr" latinLnBrk="0" hangingPunct="1">
                        <a:spcBef>
                          <a:spcPts val="0"/>
                        </a:spcBef>
                        <a:spcAft>
                          <a:spcPts val="0"/>
                        </a:spcAft>
                      </a:pPr>
                      <a:r>
                        <a:rPr lang="ja-JP" altLang="en-US" sz="900" b="1" i="0" u="none" strike="noStrike">
                          <a:solidFill>
                            <a:schemeClr val="tx1"/>
                          </a:solidFill>
                          <a:effectLst/>
                          <a:latin typeface="+mn-ea"/>
                          <a:ea typeface="+mn-ea"/>
                        </a:rPr>
                        <a:t>項目</a:t>
                      </a:r>
                    </a:p>
                  </a:txBody>
                  <a:tcPr marL="72000" marR="72000" marT="72000" marB="7200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spcBef>
                          <a:spcPts val="0"/>
                        </a:spcBef>
                        <a:spcAft>
                          <a:spcPts val="0"/>
                        </a:spcAft>
                      </a:pPr>
                      <a:r>
                        <a:rPr kumimoji="1" lang="ja-JP" altLang="en-US" sz="900" b="1" i="0" u="none" strike="noStrike" kern="1200">
                          <a:solidFill>
                            <a:schemeClr val="tx1"/>
                          </a:solidFill>
                          <a:effectLst/>
                          <a:latin typeface="+mn-ea"/>
                          <a:ea typeface="+mn-ea"/>
                        </a:rPr>
                        <a:t>指標</a:t>
                      </a:r>
                      <a:endParaRPr kumimoji="1" lang="en-US" altLang="ja-JP" sz="900" b="1" i="0" u="none" strike="noStrike" kern="1200">
                        <a:solidFill>
                          <a:schemeClr val="tx1"/>
                        </a:solidFill>
                        <a:effectLst/>
                        <a:latin typeface="+mn-ea"/>
                        <a:ea typeface="+mn-ea"/>
                      </a:endParaRPr>
                    </a:p>
                    <a:p>
                      <a:pPr marL="0" algn="ctr" rtl="0" eaLnBrk="1" fontAlgn="ctr" latinLnBrk="0" hangingPunct="1">
                        <a:spcBef>
                          <a:spcPts val="0"/>
                        </a:spcBef>
                        <a:spcAft>
                          <a:spcPts val="0"/>
                        </a:spcAft>
                      </a:pPr>
                      <a:r>
                        <a:rPr kumimoji="1" lang="ja-JP" altLang="en-US" sz="900" b="1" i="0" u="none" strike="noStrike" kern="1200">
                          <a:solidFill>
                            <a:schemeClr val="tx1"/>
                          </a:solidFill>
                          <a:effectLst/>
                          <a:latin typeface="+mn-ea"/>
                          <a:ea typeface="+mn-ea"/>
                        </a:rPr>
                        <a:t>番号</a:t>
                      </a:r>
                      <a:endParaRPr lang="ja-JP" altLang="en-US" sz="900" b="0" i="0" u="none" strike="noStrike">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spcBef>
                          <a:spcPts val="0"/>
                        </a:spcBef>
                        <a:spcAft>
                          <a:spcPts val="0"/>
                        </a:spcAft>
                      </a:pPr>
                      <a:r>
                        <a:rPr kumimoji="1" lang="ja-JP" altLang="en-US" sz="1400" b="1" i="0" u="none" strike="noStrike" kern="1200">
                          <a:solidFill>
                            <a:schemeClr val="tx1"/>
                          </a:solidFill>
                          <a:effectLst/>
                          <a:latin typeface="+mn-ea"/>
                          <a:ea typeface="+mn-ea"/>
                        </a:rPr>
                        <a:t>指標名</a:t>
                      </a:r>
                      <a:endParaRPr lang="ja-JP" altLang="en-US" sz="1400" b="0" i="0" u="none" strike="noStrike">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spcBef>
                          <a:spcPts val="0"/>
                        </a:spcBef>
                        <a:spcAft>
                          <a:spcPts val="0"/>
                        </a:spcAft>
                      </a:pPr>
                      <a:r>
                        <a:rPr kumimoji="1" lang="ja-JP" altLang="en-US" sz="1400" b="1" i="0" u="none" strike="noStrike" kern="1200">
                          <a:solidFill>
                            <a:schemeClr val="tx1"/>
                          </a:solidFill>
                          <a:effectLst/>
                          <a:latin typeface="+mn-ea"/>
                          <a:ea typeface="+mn-ea"/>
                        </a:rPr>
                        <a:t>　算出式</a:t>
                      </a:r>
                      <a:endParaRPr lang="ja-JP" altLang="en-US" sz="3200" b="0" i="0" u="none" strike="noStrike">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0">
                <a:tc rowSpan="7">
                  <a:txBody>
                    <a:bodyPr/>
                    <a:lstStyle/>
                    <a:p>
                      <a:pPr algn="ctr"/>
                      <a:r>
                        <a:rPr kumimoji="1" lang="ja-JP" altLang="en-US" sz="1050" b="1">
                          <a:solidFill>
                            <a:schemeClr val="bg1"/>
                          </a:solidFill>
                          <a:latin typeface="+mn-ea"/>
                          <a:ea typeface="+mn-ea"/>
                        </a:rPr>
                        <a:t>④人材の成長・活躍</a:t>
                      </a:r>
                      <a:endParaRPr kumimoji="1" lang="en-US" altLang="ja-JP" sz="1050" b="1">
                        <a:solidFill>
                          <a:schemeClr val="bg1"/>
                        </a:solidFill>
                        <a:latin typeface="+mn-ea"/>
                        <a:ea typeface="+mn-ea"/>
                      </a:endParaRPr>
                    </a:p>
                  </a:txBody>
                  <a:tcPr marL="72000" marR="72000" marT="72000" marB="72000" vert="eaVert"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2F3A"/>
                    </a:solidFill>
                  </a:tcPr>
                </a:tc>
                <a:tc gridSpan="3">
                  <a:txBody>
                    <a:bodyPr/>
                    <a:lstStyle/>
                    <a:p>
                      <a:pPr algn="ctr"/>
                      <a:endParaRPr kumimoji="1" lang="ja-JP" altLang="en-US" sz="100">
                        <a:latin typeface="+mj-lt"/>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992F3A"/>
                    </a:solidFill>
                  </a:tcPr>
                </a:tc>
                <a:tc hMerge="1">
                  <a:txBody>
                    <a:bodyPr/>
                    <a:lstStyle/>
                    <a:p>
                      <a:endParaRPr kumimoji="1" lang="ja-JP" altLang="en-US" sz="100"/>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endParaRPr kumimoji="1" lang="ja-JP" altLang="en-US" sz="100"/>
                    </a:p>
                  </a:txBody>
                  <a:tcPr marL="0" marR="0" marT="0" marB="0" anchor="ctr">
                    <a:lnL w="952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689881">
                <a:tc vMerge="1">
                  <a:txBody>
                    <a:bodyPr/>
                    <a:lstStyle/>
                    <a:p>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35</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zh-TW" altLang="en-US" sz="900" b="1" i="0" u="none" strike="noStrike">
                          <a:solidFill>
                            <a:schemeClr val="tx1"/>
                          </a:solidFill>
                          <a:effectLst/>
                          <a:latin typeface="+mn-ea"/>
                          <a:ea typeface="+mn-ea"/>
                        </a:rPr>
                        <a:t>教育投資総額</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0" i="0" u="none" strike="noStrike">
                          <a:solidFill>
                            <a:schemeClr val="tx1"/>
                          </a:solidFill>
                          <a:effectLst/>
                          <a:latin typeface="+mn-ea"/>
                          <a:ea typeface="+mn-ea"/>
                        </a:rPr>
                        <a:t>以下①②より</a:t>
                      </a:r>
                      <a:r>
                        <a:rPr lang="en-US" altLang="ja-JP" sz="900" b="0" i="0" u="none" strike="noStrike">
                          <a:solidFill>
                            <a:schemeClr val="tx1"/>
                          </a:solidFill>
                          <a:effectLst/>
                          <a:latin typeface="+mn-ea"/>
                          <a:ea typeface="+mn-ea"/>
                        </a:rPr>
                        <a:t>1</a:t>
                      </a:r>
                      <a:r>
                        <a:rPr lang="ja-JP" altLang="en-US" sz="900" b="0" i="0" u="none" strike="noStrike">
                          <a:solidFill>
                            <a:schemeClr val="tx1"/>
                          </a:solidFill>
                          <a:effectLst/>
                          <a:latin typeface="+mn-ea"/>
                          <a:ea typeface="+mn-ea"/>
                        </a:rPr>
                        <a:t>つを選択して開示</a:t>
                      </a:r>
                      <a:br>
                        <a:rPr lang="ja-JP" altLang="en-US" sz="900" b="0" i="0" u="none" strike="noStrike">
                          <a:solidFill>
                            <a:schemeClr val="tx1"/>
                          </a:solidFill>
                          <a:effectLst/>
                          <a:latin typeface="+mn-ea"/>
                          <a:ea typeface="+mn-ea"/>
                        </a:rPr>
                      </a:br>
                      <a:r>
                        <a:rPr lang="ja-JP" altLang="en-US" sz="900" b="0" i="0" u="none" strike="noStrike">
                          <a:solidFill>
                            <a:schemeClr val="tx1"/>
                          </a:solidFill>
                          <a:effectLst/>
                          <a:latin typeface="+mn-ea"/>
                          <a:ea typeface="+mn-ea"/>
                        </a:rPr>
                        <a:t>①</a:t>
                      </a:r>
                      <a:r>
                        <a:rPr lang="en-US" altLang="ja-JP" sz="900" b="0" i="0" u="none" strike="noStrike">
                          <a:solidFill>
                            <a:schemeClr val="tx1"/>
                          </a:solidFill>
                          <a:effectLst/>
                          <a:latin typeface="+mn-ea"/>
                          <a:ea typeface="+mn-ea"/>
                        </a:rPr>
                        <a:t>.</a:t>
                      </a:r>
                      <a:r>
                        <a:rPr lang="ja-JP" altLang="en-US" sz="900" b="0" i="0" u="none" strike="noStrike">
                          <a:solidFill>
                            <a:schemeClr val="tx1"/>
                          </a:solidFill>
                          <a:effectLst/>
                          <a:latin typeface="+mn-ea"/>
                          <a:ea typeface="+mn-ea"/>
                        </a:rPr>
                        <a:t>外部に支払った費用の総額（外部講師＋会場＋移動費＋教材費 等）</a:t>
                      </a:r>
                      <a:br>
                        <a:rPr lang="ja-JP" altLang="en-US" sz="900" b="0" i="0" u="none" strike="noStrike">
                          <a:solidFill>
                            <a:schemeClr val="tx1"/>
                          </a:solidFill>
                          <a:effectLst/>
                          <a:latin typeface="+mn-ea"/>
                          <a:ea typeface="+mn-ea"/>
                        </a:rPr>
                      </a:br>
                      <a:r>
                        <a:rPr lang="ja-JP" altLang="en-US" sz="900" b="0" i="0" u="none" strike="noStrike">
                          <a:solidFill>
                            <a:schemeClr val="tx1"/>
                          </a:solidFill>
                          <a:effectLst/>
                          <a:latin typeface="+mn-ea"/>
                          <a:ea typeface="+mn-ea"/>
                        </a:rPr>
                        <a:t>②</a:t>
                      </a:r>
                      <a:r>
                        <a:rPr lang="en-US" altLang="ja-JP" sz="900" b="0" i="0" u="none" strike="noStrike">
                          <a:solidFill>
                            <a:schemeClr val="tx1"/>
                          </a:solidFill>
                          <a:effectLst/>
                          <a:latin typeface="+mn-ea"/>
                          <a:ea typeface="+mn-ea"/>
                        </a:rPr>
                        <a:t>.①</a:t>
                      </a:r>
                      <a:r>
                        <a:rPr lang="ja-JP" altLang="en-US" sz="900" b="0" i="0" u="none" strike="noStrike">
                          <a:solidFill>
                            <a:schemeClr val="tx1"/>
                          </a:solidFill>
                          <a:effectLst/>
                          <a:latin typeface="+mn-ea"/>
                          <a:ea typeface="+mn-ea"/>
                        </a:rPr>
                        <a:t>＋内部費用（内部講師の人件費相当額 等）</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80317">
                <a:tc vMerge="1">
                  <a:txBody>
                    <a:bodyPr/>
                    <a:lstStyle/>
                    <a:p>
                      <a:endParaRPr kumimoji="1" lang="ja-JP" altLang="en-US"/>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36</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en-US" altLang="ja-JP" sz="900" b="1" i="0" u="none" strike="noStrike">
                          <a:solidFill>
                            <a:schemeClr val="tx1"/>
                          </a:solidFill>
                          <a:effectLst/>
                          <a:latin typeface="+mn-ea"/>
                          <a:ea typeface="+mn-ea"/>
                        </a:rPr>
                        <a:t>1</a:t>
                      </a:r>
                      <a:r>
                        <a:rPr lang="ja-JP" altLang="en-US" sz="900" b="1" i="0" u="none" strike="noStrike">
                          <a:solidFill>
                            <a:schemeClr val="tx1"/>
                          </a:solidFill>
                          <a:effectLst/>
                          <a:latin typeface="+mn-ea"/>
                          <a:ea typeface="+mn-ea"/>
                        </a:rPr>
                        <a:t>人当たりの教育投資額</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「教育投資総額</a:t>
                      </a:r>
                      <a:r>
                        <a:rPr lang="en-US" altLang="ja-JP" sz="900" b="0" i="0" u="none" strike="noStrike">
                          <a:solidFill>
                            <a:schemeClr val="tx1"/>
                          </a:solidFill>
                          <a:effectLst/>
                          <a:latin typeface="+mn-ea"/>
                          <a:ea typeface="+mn-ea"/>
                        </a:rPr>
                        <a:t>(#35)</a:t>
                      </a:r>
                      <a:r>
                        <a:rPr lang="ja-JP" altLang="en-US" sz="900" b="0" i="0" u="none" strike="noStrike">
                          <a:solidFill>
                            <a:schemeClr val="tx1"/>
                          </a:solidFill>
                          <a:effectLst/>
                          <a:latin typeface="+mn-ea"/>
                          <a:ea typeface="+mn-ea"/>
                        </a:rPr>
                        <a:t>を総従業員数で割った値</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504008">
                <a:tc vMerge="1">
                  <a:txBody>
                    <a:bodyPr/>
                    <a:lstStyle/>
                    <a:p>
                      <a:endParaRPr kumimoji="1" lang="ja-JP" altLang="en-US"/>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37</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リスキル関連教育投資額</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0" i="0" u="none" strike="noStrike">
                          <a:solidFill>
                            <a:schemeClr val="tx1"/>
                          </a:solidFill>
                          <a:effectLst/>
                          <a:latin typeface="+mn-ea"/>
                          <a:ea typeface="+mn-ea"/>
                        </a:rPr>
                        <a:t>リスキル関連の教育にかけた総費用</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504008">
                <a:tc vMerge="1">
                  <a:txBody>
                    <a:bodyPr/>
                    <a:lstStyle/>
                    <a:p>
                      <a:endParaRPr kumimoji="1" lang="ja-JP" altLang="en-US"/>
                    </a:p>
                  </a:txBody>
                  <a:tcPr/>
                </a:tc>
                <a:tc>
                  <a:txBody>
                    <a:bodyPr/>
                    <a:lstStyle/>
                    <a:p>
                      <a:pPr algn="ctr"/>
                      <a:r>
                        <a:rPr kumimoji="1" lang="en-US" altLang="ja-JP" sz="900" b="1">
                          <a:solidFill>
                            <a:schemeClr val="tx1"/>
                          </a:solidFill>
                          <a:latin typeface="+mn-ea"/>
                          <a:ea typeface="+mn-ea"/>
                        </a:rPr>
                        <a:t>38</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エンゲージメントスコア</a:t>
                      </a:r>
                      <a:endParaRPr lang="en-US" altLang="ja-JP" sz="900" b="1" i="0" u="none" strike="noStrike">
                        <a:solidFill>
                          <a:schemeClr val="tx1"/>
                        </a:solidFill>
                        <a:effectLst/>
                        <a:latin typeface="+mn-ea"/>
                        <a:ea typeface="+mn-ea"/>
                      </a:endParaRPr>
                    </a:p>
                    <a:p>
                      <a:pPr algn="l" fontAlgn="ctr"/>
                      <a:r>
                        <a:rPr lang="ja-JP" altLang="en-US" sz="900" b="1" i="0" u="none" strike="noStrike">
                          <a:solidFill>
                            <a:schemeClr val="tx1"/>
                          </a:solidFill>
                          <a:effectLst/>
                          <a:latin typeface="+mn-ea"/>
                          <a:ea typeface="+mn-ea"/>
                        </a:rPr>
                        <a:t>（人材育成）</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0" i="0" u="none" strike="noStrike">
                          <a:solidFill>
                            <a:schemeClr val="tx1"/>
                          </a:solidFill>
                          <a:effectLst/>
                          <a:latin typeface="+mn-ea"/>
                          <a:ea typeface="+mn-ea"/>
                        </a:rPr>
                        <a:t>適切なサーベイ等を通じて行われた、従業員エンゲージメント指標の結果</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504008">
                <a:tc vMerge="1">
                  <a:txBody>
                    <a:bodyPr/>
                    <a:lstStyle/>
                    <a:p>
                      <a:endParaRPr kumimoji="1" lang="ja-JP" altLang="en-US"/>
                    </a:p>
                  </a:txBody>
                  <a:tcPr/>
                </a:tc>
                <a:tc>
                  <a:txBody>
                    <a:bodyPr/>
                    <a:lstStyle/>
                    <a:p>
                      <a:pPr algn="ctr"/>
                      <a:r>
                        <a:rPr kumimoji="1" lang="en-US" altLang="ja-JP" sz="900" b="1">
                          <a:solidFill>
                            <a:schemeClr val="tx1"/>
                          </a:solidFill>
                          <a:latin typeface="+mn-ea"/>
                          <a:ea typeface="+mn-ea"/>
                        </a:rPr>
                        <a:t>39</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実践機会の提供に対する利用数</a:t>
                      </a:r>
                      <a:br>
                        <a:rPr lang="ja-JP" altLang="en-US" sz="900" b="1" i="0" u="none" strike="noStrike">
                          <a:solidFill>
                            <a:schemeClr val="tx1"/>
                          </a:solidFill>
                          <a:effectLst/>
                          <a:latin typeface="+mn-ea"/>
                          <a:ea typeface="+mn-ea"/>
                        </a:rPr>
                      </a:br>
                      <a:r>
                        <a:rPr lang="ja-JP" altLang="en-US" sz="900" b="1" i="0" u="none" strike="noStrike">
                          <a:solidFill>
                            <a:schemeClr val="tx1"/>
                          </a:solidFill>
                          <a:effectLst/>
                          <a:latin typeface="+mn-ea"/>
                          <a:ea typeface="+mn-ea"/>
                        </a:rPr>
                        <a:t>（社内公募制・社内起業 等）</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0" i="0" u="none" strike="noStrike">
                          <a:solidFill>
                            <a:schemeClr val="tx1"/>
                          </a:solidFill>
                          <a:effectLst/>
                          <a:latin typeface="+mn-ea"/>
                          <a:ea typeface="+mn-ea"/>
                        </a:rPr>
                        <a:t>企業が人材の成長・活躍のために用意した実践機会の利用者数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416654">
                <a:tc vMerge="1">
                  <a:txBody>
                    <a:bodyPr/>
                    <a:lstStyle/>
                    <a:p>
                      <a:endParaRPr kumimoji="1" lang="ja-JP" altLang="en-US"/>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40</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エンゲージメントスコア</a:t>
                      </a:r>
                      <a:endParaRPr lang="en-US" altLang="ja-JP" sz="900" b="1" i="0" u="none" strike="noStrike">
                        <a:solidFill>
                          <a:schemeClr val="tx1"/>
                        </a:solidFill>
                        <a:effectLst/>
                        <a:latin typeface="+mn-ea"/>
                        <a:ea typeface="+mn-ea"/>
                      </a:endParaRPr>
                    </a:p>
                    <a:p>
                      <a:pPr algn="l" fontAlgn="ctr"/>
                      <a:r>
                        <a:rPr lang="ja-JP" altLang="en-US" sz="900" b="1" i="0" u="none" strike="noStrike">
                          <a:solidFill>
                            <a:schemeClr val="tx1"/>
                          </a:solidFill>
                          <a:effectLst/>
                          <a:latin typeface="+mn-ea"/>
                          <a:ea typeface="+mn-ea"/>
                        </a:rPr>
                        <a:t>（職務の満足度）</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適切なサーベイ等を通じて行われた、従業員エンゲージメント指標の結果</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0">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chemeClr val="bg1"/>
                          </a:solidFill>
                          <a:effectLst/>
                          <a:uLnTx/>
                          <a:uFillTx/>
                          <a:latin typeface="+mn-lt"/>
                          <a:ea typeface="+mn-ea"/>
                          <a:cs typeface="+mn-cs"/>
                        </a:rPr>
                        <a:t>⑤人材の貢献に報いる報酬</a:t>
                      </a:r>
                    </a:p>
                  </a:txBody>
                  <a:tcPr marL="72000" marR="72000" marT="72000" marB="72000" vert="eaVert" anchor="ctr">
                    <a:lnL w="12700"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gridSpan="3">
                  <a:txBody>
                    <a:bodyPr/>
                    <a:lstStyle/>
                    <a:p>
                      <a:pPr algn="ctr"/>
                      <a:endParaRPr kumimoji="1" lang="ja-JP" altLang="en-US" sz="100" b="1">
                        <a:latin typeface="+mn-ea"/>
                        <a:ea typeface="+mn-ea"/>
                      </a:endParaRPr>
                    </a:p>
                  </a:txBody>
                  <a:tcPr marL="0" marR="0" marT="0" marB="0" anchor="ctr">
                    <a:lnL w="952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2"/>
                    </a:solidFill>
                  </a:tcPr>
                </a:tc>
                <a:tc hMerge="1">
                  <a:txBody>
                    <a:bodyPr/>
                    <a:lstStyle/>
                    <a:p>
                      <a:endParaRPr kumimoji="1" lang="ja-JP" altLang="en-US" sz="100" b="1">
                        <a:latin typeface="+mn-ea"/>
                        <a:ea typeface="+mn-ea"/>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endParaRPr kumimoji="1" lang="ja-JP" altLang="en-US" sz="100">
                        <a:latin typeface="+mn-ea"/>
                        <a:ea typeface="+mn-ea"/>
                      </a:endParaRPr>
                    </a:p>
                  </a:txBody>
                  <a:tcPr marL="0" marR="0" marT="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41665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a:ln>
                          <a:noFill/>
                        </a:ln>
                        <a:solidFill>
                          <a:srgbClr val="2E2E38"/>
                        </a:solidFill>
                        <a:effectLst/>
                        <a:uLnTx/>
                        <a:uFillTx/>
                        <a:latin typeface="+mn-lt"/>
                        <a:ea typeface="+mn-ea"/>
                        <a:cs typeface="+mn-cs"/>
                      </a:endParaRPr>
                    </a:p>
                  </a:txBody>
                  <a:tcPr marL="72000" marR="72000" marT="72000" marB="7200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41</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zh-TW" altLang="en-US" sz="900" b="1" i="0" u="none" strike="noStrike">
                          <a:solidFill>
                            <a:schemeClr val="tx1"/>
                          </a:solidFill>
                          <a:effectLst/>
                          <a:latin typeface="+mn-ea"/>
                          <a:ea typeface="+mn-ea"/>
                        </a:rPr>
                        <a:t>平均年間給与</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満額を受領している従業員への支払給与の合計</a:t>
                      </a:r>
                      <a:r>
                        <a:rPr lang="en-US" altLang="ja-JP" sz="900" b="0" i="0" u="none" strike="noStrike">
                          <a:solidFill>
                            <a:schemeClr val="tx1"/>
                          </a:solidFill>
                          <a:effectLst/>
                          <a:latin typeface="+mn-ea"/>
                          <a:ea typeface="+mn-ea"/>
                        </a:rPr>
                        <a:t>÷</a:t>
                      </a:r>
                      <a:r>
                        <a:rPr lang="ja-JP" altLang="en-US" sz="900" b="0" i="0" u="none" strike="noStrike">
                          <a:solidFill>
                            <a:schemeClr val="tx1"/>
                          </a:solidFill>
                          <a:effectLst/>
                          <a:latin typeface="+mn-ea"/>
                          <a:ea typeface="+mn-ea"/>
                        </a:rPr>
                        <a:t>満額を受領している従業員数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9"/>
                  </a:ext>
                </a:extLst>
              </a:tr>
              <a:tr h="416654">
                <a:tc vMerge="1">
                  <a:txBody>
                    <a:bodyPr/>
                    <a:lstStyle/>
                    <a:p>
                      <a:endParaRPr kumimoji="1" lang="ja-JP" altLang="en-US"/>
                    </a:p>
                  </a:txBody>
                  <a:tcPr marL="72000" marR="72000" marT="72000" marB="7200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42</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エンゲージメントスコア</a:t>
                      </a:r>
                      <a:endParaRPr lang="en-US" altLang="ja-JP" sz="900" b="1" i="0" u="none" strike="noStrike">
                        <a:solidFill>
                          <a:schemeClr val="tx1"/>
                        </a:solidFill>
                        <a:effectLst/>
                        <a:latin typeface="+mn-ea"/>
                        <a:ea typeface="+mn-ea"/>
                      </a:endParaRPr>
                    </a:p>
                    <a:p>
                      <a:pPr algn="l" fontAlgn="ctr"/>
                      <a:r>
                        <a:rPr lang="ja-JP" altLang="en-US" sz="900" b="1" i="0" u="none" strike="noStrike">
                          <a:solidFill>
                            <a:schemeClr val="tx1"/>
                          </a:solidFill>
                          <a:effectLst/>
                          <a:latin typeface="+mn-ea"/>
                          <a:ea typeface="+mn-ea"/>
                        </a:rPr>
                        <a:t>（報酬の満足度）</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適切なサーベイ等を通じて行われた、従業員エンゲージメント指標の結果</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0"/>
                  </a:ext>
                </a:extLst>
              </a:tr>
              <a:tr h="346845">
                <a:tc vMerge="1">
                  <a:txBody>
                    <a:bodyPr/>
                    <a:lstStyle/>
                    <a:p>
                      <a:endParaRPr kumimoji="1" lang="ja-JP" altLang="en-US"/>
                    </a:p>
                  </a:txBody>
                  <a:tcPr marL="72000" marR="72000" marT="72000" marB="7200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43</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zh-TW" altLang="en-US" sz="900" b="1" i="0" u="none" strike="noStrike">
                          <a:solidFill>
                            <a:schemeClr val="tx1"/>
                          </a:solidFill>
                          <a:effectLst/>
                          <a:latin typeface="+mn-ea"/>
                          <a:ea typeface="+mn-ea"/>
                        </a:rPr>
                        <a:t>福利厚生費用総額</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経理データ上で、福利厚生費に含まれる項目の総額</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1"/>
                  </a:ext>
                </a:extLst>
              </a:tr>
              <a:tr h="416654">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44</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福利厚生制度の利用数</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企業が福利厚生のために用意した制度における利用者数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2"/>
                  </a:ext>
                </a:extLst>
              </a:tr>
              <a:tr h="416654">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45</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エンゲージメントスコア</a:t>
                      </a:r>
                      <a:endParaRPr lang="en-US" altLang="ja-JP" sz="900" b="1" i="0" u="none" strike="noStrike">
                        <a:solidFill>
                          <a:schemeClr val="tx1"/>
                        </a:solidFill>
                        <a:effectLst/>
                        <a:latin typeface="+mn-ea"/>
                        <a:ea typeface="+mn-ea"/>
                      </a:endParaRPr>
                    </a:p>
                    <a:p>
                      <a:pPr algn="l" fontAlgn="ctr"/>
                      <a:r>
                        <a:rPr lang="ja-JP" altLang="en-US" sz="900" b="1" i="0" u="none" strike="noStrike">
                          <a:solidFill>
                            <a:schemeClr val="tx1"/>
                          </a:solidFill>
                          <a:effectLst/>
                          <a:latin typeface="+mn-ea"/>
                          <a:ea typeface="+mn-ea"/>
                        </a:rPr>
                        <a:t>（福利厚生の満足度）</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適切なサーベイ等を通じて行われた、従業員エンゲージメント指標の結果</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2401" name="タイトル 27"/>
          <p:cNvSpPr>
            <a:spLocks noGrp="1"/>
          </p:cNvSpPr>
          <p:nvPr>
            <p:ph type="title"/>
          </p:nvPr>
        </p:nvSpPr>
        <p:spPr/>
        <p:txBody>
          <a:bodyPr vert="horz">
            <a:normAutofit/>
          </a:bodyPr>
          <a:lstStyle/>
          <a:p>
            <a:r>
              <a:rPr lang="ja-JP" altLang="en-US">
                <a:latin typeface="+mn-ea"/>
                <a:ea typeface="+mn-ea"/>
              </a:rPr>
              <a:t>用語集 （</a:t>
            </a:r>
            <a:r>
              <a:rPr lang="en-US" altLang="ja-JP">
                <a:latin typeface="+mn-ea"/>
                <a:ea typeface="+mn-ea"/>
              </a:rPr>
              <a:t>2/3</a:t>
            </a:r>
            <a:r>
              <a:rPr lang="ja-JP" altLang="en-US">
                <a:latin typeface="+mn-ea"/>
                <a:ea typeface="+mn-ea"/>
              </a:rPr>
              <a:t>）</a:t>
            </a:r>
          </a:p>
        </p:txBody>
      </p:sp>
      <p:sp>
        <p:nvSpPr>
          <p:cNvPr id="2402" name="スライド番号プレースホルダー 28"/>
          <p:cNvSpPr>
            <a:spLocks noGrp="1"/>
          </p:cNvSpPr>
          <p:nvPr>
            <p:ph type="sldNum" sz="quarter" idx="12"/>
          </p:nvPr>
        </p:nvSpPr>
        <p:spPr/>
        <p:txBody>
          <a:bodyPr/>
          <a:lstStyle/>
          <a:p>
            <a:fld id="{273F110B-3E81-42E9-B683-BD8814B58ECE}" type="slidenum">
              <a:rPr lang="ja-JP" altLang="en-US" smtClean="0">
                <a:latin typeface="+mn-ea"/>
              </a:rPr>
              <a:pPr/>
              <a:t>31</a:t>
            </a:fld>
            <a:endParaRPr lang="ja-JP" altLang="en-US">
              <a:latin typeface="+mn-ea"/>
            </a:endParaRPr>
          </a:p>
        </p:txBody>
      </p:sp>
    </p:spTree>
    <p:extLst>
      <p:ext uri="{BB962C8B-B14F-4D97-AF65-F5344CB8AC3E}">
        <p14:creationId xmlns:p14="http://schemas.microsoft.com/office/powerpoint/2010/main" val="1134223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4"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graphicFrame>
        <p:nvGraphicFramePr>
          <p:cNvPr id="2405" name="表 12"/>
          <p:cNvGraphicFramePr>
            <a:graphicFrameLocks noGrp="1"/>
          </p:cNvGraphicFramePr>
          <p:nvPr>
            <p:extLst>
              <p:ext uri="{D42A27DB-BD31-4B8C-83A1-F6EECF244321}">
                <p14:modId xmlns:p14="http://schemas.microsoft.com/office/powerpoint/2010/main" val="669766950"/>
              </p:ext>
            </p:extLst>
          </p:nvPr>
        </p:nvGraphicFramePr>
        <p:xfrm>
          <a:off x="442913" y="743478"/>
          <a:ext cx="5505450" cy="5429000"/>
        </p:xfrm>
        <a:graphic>
          <a:graphicData uri="http://schemas.openxmlformats.org/drawingml/2006/table">
            <a:tbl>
              <a:tblPr firstRow="1" bandRow="1">
                <a:tableStyleId>{5C22544A-7EE6-4342-B048-85BDC9FD1C3A}</a:tableStyleId>
              </a:tblPr>
              <a:tblGrid>
                <a:gridCol w="295595">
                  <a:extLst>
                    <a:ext uri="{9D8B030D-6E8A-4147-A177-3AD203B41FA5}">
                      <a16:colId xmlns:a16="http://schemas.microsoft.com/office/drawing/2014/main" val="20000"/>
                    </a:ext>
                  </a:extLst>
                </a:gridCol>
                <a:gridCol w="406443">
                  <a:extLst>
                    <a:ext uri="{9D8B030D-6E8A-4147-A177-3AD203B41FA5}">
                      <a16:colId xmlns:a16="http://schemas.microsoft.com/office/drawing/2014/main" val="20001"/>
                    </a:ext>
                  </a:extLst>
                </a:gridCol>
                <a:gridCol w="1847466">
                  <a:extLst>
                    <a:ext uri="{9D8B030D-6E8A-4147-A177-3AD203B41FA5}">
                      <a16:colId xmlns:a16="http://schemas.microsoft.com/office/drawing/2014/main" val="20002"/>
                    </a:ext>
                  </a:extLst>
                </a:gridCol>
                <a:gridCol w="2955946">
                  <a:extLst>
                    <a:ext uri="{9D8B030D-6E8A-4147-A177-3AD203B41FA5}">
                      <a16:colId xmlns:a16="http://schemas.microsoft.com/office/drawing/2014/main" val="20003"/>
                    </a:ext>
                  </a:extLst>
                </a:gridCol>
              </a:tblGrid>
              <a:tr h="435600">
                <a:tc>
                  <a:txBody>
                    <a:bodyPr/>
                    <a:lstStyle/>
                    <a:p>
                      <a:pPr marL="0" algn="ctr" rtl="0" eaLnBrk="1" fontAlgn="ctr" latinLnBrk="0" hangingPunct="1">
                        <a:spcBef>
                          <a:spcPts val="0"/>
                        </a:spcBef>
                        <a:spcAft>
                          <a:spcPts val="0"/>
                        </a:spcAft>
                      </a:pPr>
                      <a:r>
                        <a:rPr lang="ja-JP" altLang="en-US" sz="900" b="1" i="0" u="none" strike="noStrike">
                          <a:solidFill>
                            <a:schemeClr val="tx1"/>
                          </a:solidFill>
                          <a:effectLst/>
                          <a:latin typeface="+mn-ea"/>
                          <a:ea typeface="+mn-ea"/>
                        </a:rPr>
                        <a:t>項目</a:t>
                      </a:r>
                    </a:p>
                  </a:txBody>
                  <a:tcPr marL="72000" marR="72000" marT="72000" marB="7200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spcBef>
                          <a:spcPts val="0"/>
                        </a:spcBef>
                        <a:spcAft>
                          <a:spcPts val="0"/>
                        </a:spcAft>
                      </a:pPr>
                      <a:r>
                        <a:rPr kumimoji="1" lang="ja-JP" altLang="en-US" sz="900" b="1" i="0" u="none" strike="noStrike" kern="1200">
                          <a:solidFill>
                            <a:schemeClr val="tx1"/>
                          </a:solidFill>
                          <a:effectLst/>
                          <a:latin typeface="+mn-ea"/>
                          <a:ea typeface="+mn-ea"/>
                        </a:rPr>
                        <a:t>指標番号</a:t>
                      </a:r>
                      <a:endParaRPr lang="ja-JP" altLang="en-US" sz="900" b="0" i="0" u="none" strike="noStrike">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spcBef>
                          <a:spcPts val="0"/>
                        </a:spcBef>
                        <a:spcAft>
                          <a:spcPts val="0"/>
                        </a:spcAft>
                      </a:pPr>
                      <a:r>
                        <a:rPr kumimoji="1" lang="ja-JP" altLang="en-US" sz="1400" b="1" i="0" u="none" strike="noStrike" kern="1200">
                          <a:solidFill>
                            <a:schemeClr val="tx1"/>
                          </a:solidFill>
                          <a:effectLst/>
                          <a:latin typeface="+mn-ea"/>
                          <a:ea typeface="+mn-ea"/>
                        </a:rPr>
                        <a:t>指標名</a:t>
                      </a:r>
                      <a:endParaRPr lang="ja-JP" altLang="en-US" sz="1400" b="0" i="0" u="none" strike="noStrike">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spcBef>
                          <a:spcPts val="0"/>
                        </a:spcBef>
                        <a:spcAft>
                          <a:spcPts val="0"/>
                        </a:spcAft>
                      </a:pPr>
                      <a:r>
                        <a:rPr kumimoji="1" lang="ja-JP" altLang="en-US" sz="1400" b="1" i="0" u="none" strike="noStrike" kern="1200">
                          <a:solidFill>
                            <a:schemeClr val="tx1"/>
                          </a:solidFill>
                          <a:effectLst/>
                          <a:latin typeface="+mn-ea"/>
                          <a:ea typeface="+mn-ea"/>
                        </a:rPr>
                        <a:t>　算出式</a:t>
                      </a:r>
                      <a:endParaRPr lang="ja-JP" altLang="en-US" sz="3200" b="0" i="0" u="none" strike="noStrike">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0">
                <a:tc row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chemeClr val="bg1"/>
                          </a:solidFill>
                          <a:effectLst/>
                          <a:uLnTx/>
                          <a:uFillTx/>
                          <a:latin typeface="+mn-ea"/>
                          <a:ea typeface="+mn-ea"/>
                          <a:cs typeface="+mn-cs"/>
                        </a:rPr>
                        <a:t>⑥安全衛生・コンプライアンス</a:t>
                      </a:r>
                    </a:p>
                  </a:txBody>
                  <a:tcPr marL="72000" marR="72000" marT="72000" marB="72000" vert="eaVert"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gridSpan="3">
                  <a:txBody>
                    <a:bodyPr/>
                    <a:lstStyle/>
                    <a:p>
                      <a:endParaRPr kumimoji="1" lang="ja-JP" altLang="en-US" sz="100">
                        <a:latin typeface="+mn-ea"/>
                        <a:ea typeface="+mn-ea"/>
                      </a:endParaRP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2"/>
                    </a:solidFill>
                  </a:tcPr>
                </a:tc>
                <a:tc hMerge="1">
                  <a:txBody>
                    <a:bodyPr/>
                    <a:lstStyle/>
                    <a:p>
                      <a:endParaRPr kumimoji="1" lang="ja-JP" altLang="en-US" sz="100"/>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endParaRPr kumimoji="1" lang="ja-JP" altLang="en-US" sz="100"/>
                    </a:p>
                  </a:txBody>
                  <a:tcPr marL="0" marR="0" marT="0" marB="0" anchor="ctr">
                    <a:lnL w="952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612000">
                <a:tc vMerge="1">
                  <a:txBody>
                    <a:bodyPr/>
                    <a:lstStyle/>
                    <a:p>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900" b="1">
                          <a:solidFill>
                            <a:schemeClr val="tx1"/>
                          </a:solidFill>
                          <a:latin typeface="+mn-ea"/>
                          <a:ea typeface="+mn-ea"/>
                        </a:rPr>
                        <a:t>４６</a:t>
                      </a:r>
                      <a:endParaRPr kumimoji="1" lang="en-US" altLang="ja-JP"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健康・安全研修の</a:t>
                      </a:r>
                      <a:endParaRPr lang="en-US" altLang="ja-JP" sz="900" b="1" i="0" u="none" strike="noStrike">
                        <a:solidFill>
                          <a:schemeClr val="tx1"/>
                        </a:solidFill>
                        <a:effectLst/>
                        <a:latin typeface="+mn-ea"/>
                        <a:ea typeface="+mn-ea"/>
                      </a:endParaRPr>
                    </a:p>
                    <a:p>
                      <a:pPr algn="l" fontAlgn="ctr"/>
                      <a:r>
                        <a:rPr lang="ja-JP" altLang="en-US" sz="900" b="1" i="0" u="none" strike="noStrike">
                          <a:solidFill>
                            <a:schemeClr val="tx1"/>
                          </a:solidFill>
                          <a:effectLst/>
                          <a:latin typeface="+mn-ea"/>
                          <a:ea typeface="+mn-ea"/>
                        </a:rPr>
                        <a:t>総出席者数</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a:solidFill>
                            <a:schemeClr val="tx1"/>
                          </a:solidFill>
                          <a:latin typeface="+mn-ea"/>
                          <a:ea typeface="+mn-ea"/>
                        </a:rPr>
                        <a:t>健康・安全</a:t>
                      </a:r>
                      <a:r>
                        <a:rPr lang="ja-JP" altLang="en-US" sz="900">
                          <a:solidFill>
                            <a:schemeClr val="tx1"/>
                          </a:solidFill>
                          <a:effectLst/>
                          <a:latin typeface="+mn-ea"/>
                          <a:ea typeface="+mn-ea"/>
                        </a:rPr>
                        <a:t>研修に参加した受講者の総和</a:t>
                      </a:r>
                      <a:endParaRPr lang="ja-JP" altLang="ja-JP" sz="900">
                        <a:solidFill>
                          <a:schemeClr val="tx1"/>
                        </a:solidFill>
                        <a:effectLst/>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612000">
                <a:tc vMerge="1">
                  <a:txBody>
                    <a:bodyPr/>
                    <a:lstStyle/>
                    <a:p>
                      <a:endParaRPr kumimoji="1" lang="ja-JP" altLang="en-US"/>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47</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労災認定された件数</a:t>
                      </a:r>
                      <a:r>
                        <a:rPr lang="en-US" altLang="ja-JP" sz="900" b="1" i="0" u="none" strike="noStrike">
                          <a:solidFill>
                            <a:schemeClr val="tx1"/>
                          </a:solidFill>
                          <a:effectLst/>
                          <a:latin typeface="+mn-ea"/>
                          <a:ea typeface="+mn-ea"/>
                        </a:rPr>
                        <a:t>/</a:t>
                      </a:r>
                      <a:r>
                        <a:rPr lang="ja-JP" altLang="en-US" sz="900" b="1" i="0" u="none" strike="noStrike">
                          <a:solidFill>
                            <a:schemeClr val="tx1"/>
                          </a:solidFill>
                          <a:effectLst/>
                          <a:latin typeface="+mn-ea"/>
                          <a:ea typeface="+mn-ea"/>
                        </a:rPr>
                        <a:t>発生率</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（期間中の労災の件数</a:t>
                      </a:r>
                      <a:r>
                        <a:rPr lang="en-US" altLang="ja-JP" sz="900" b="0" i="0" u="none" strike="noStrike">
                          <a:solidFill>
                            <a:schemeClr val="tx1"/>
                          </a:solidFill>
                          <a:effectLst/>
                          <a:latin typeface="+mn-ea"/>
                          <a:ea typeface="+mn-ea"/>
                        </a:rPr>
                        <a:t>÷</a:t>
                      </a:r>
                      <a:r>
                        <a:rPr lang="ja-JP" altLang="en-US" sz="900" b="0" i="0" u="none" strike="noStrike">
                          <a:solidFill>
                            <a:schemeClr val="tx1"/>
                          </a:solidFill>
                          <a:effectLst/>
                          <a:latin typeface="+mn-ea"/>
                          <a:ea typeface="+mn-ea"/>
                        </a:rPr>
                        <a:t>期間中の従業員の総労働時間）</a:t>
                      </a:r>
                      <a:r>
                        <a:rPr lang="en-US" altLang="ja-JP" sz="900" b="0" i="0" u="none" strike="noStrike">
                          <a:solidFill>
                            <a:schemeClr val="tx1"/>
                          </a:solidFill>
                          <a:effectLst/>
                          <a:latin typeface="+mn-ea"/>
                          <a:ea typeface="+mn-ea"/>
                        </a:rPr>
                        <a:t>×100</a:t>
                      </a:r>
                      <a:r>
                        <a:rPr lang="ja-JP" altLang="en-US" sz="900" b="0" i="0" u="none" strike="noStrike">
                          <a:solidFill>
                            <a:schemeClr val="tx1"/>
                          </a:solidFill>
                          <a:effectLst/>
                          <a:latin typeface="+mn-ea"/>
                          <a:ea typeface="+mn-ea"/>
                        </a:rPr>
                        <a:t>万時間</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612000">
                <a:tc vMerge="1">
                  <a:txBody>
                    <a:bodyPr/>
                    <a:lstStyle/>
                    <a:p>
                      <a:endParaRPr kumimoji="1" lang="ja-JP" altLang="en-US"/>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48</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労災認定された死亡者数</a:t>
                      </a:r>
                      <a:r>
                        <a:rPr lang="en-US" altLang="ja-JP" sz="900" b="1" i="0" u="none" strike="noStrike">
                          <a:solidFill>
                            <a:schemeClr val="tx1"/>
                          </a:solidFill>
                          <a:effectLst/>
                          <a:latin typeface="+mn-ea"/>
                          <a:ea typeface="+mn-ea"/>
                        </a:rPr>
                        <a:t>/</a:t>
                      </a:r>
                      <a:r>
                        <a:rPr lang="ja-JP" altLang="en-US" sz="900" b="1" i="0" u="none" strike="noStrike">
                          <a:solidFill>
                            <a:schemeClr val="tx1"/>
                          </a:solidFill>
                          <a:effectLst/>
                          <a:latin typeface="+mn-ea"/>
                          <a:ea typeface="+mn-ea"/>
                        </a:rPr>
                        <a:t>死亡率</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（期間中の労災による死亡者数</a:t>
                      </a:r>
                      <a:r>
                        <a:rPr lang="en-US" altLang="ja-JP" sz="900" b="0" i="0" u="none" strike="noStrike">
                          <a:solidFill>
                            <a:schemeClr val="tx1"/>
                          </a:solidFill>
                          <a:effectLst/>
                          <a:latin typeface="+mn-ea"/>
                          <a:ea typeface="+mn-ea"/>
                        </a:rPr>
                        <a:t>÷</a:t>
                      </a:r>
                      <a:r>
                        <a:rPr lang="ja-JP" altLang="en-US" sz="900" b="0" i="0" u="none" strike="noStrike">
                          <a:solidFill>
                            <a:schemeClr val="tx1"/>
                          </a:solidFill>
                          <a:effectLst/>
                          <a:latin typeface="+mn-ea"/>
                          <a:ea typeface="+mn-ea"/>
                        </a:rPr>
                        <a:t>総従業員数）</a:t>
                      </a:r>
                      <a:r>
                        <a:rPr lang="en-US" altLang="ja-JP" sz="900" b="0" i="0" u="none" strike="noStrike">
                          <a:solidFill>
                            <a:schemeClr val="tx1"/>
                          </a:solidFill>
                          <a:effectLst/>
                          <a:latin typeface="+mn-ea"/>
                          <a:ea typeface="+mn-ea"/>
                        </a:rPr>
                        <a:t>×100</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612000">
                <a:tc vMerge="1">
                  <a:txBody>
                    <a:bodyPr/>
                    <a:lstStyle/>
                    <a:p>
                      <a:endParaRPr kumimoji="1" lang="ja-JP" altLang="en-US"/>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900" b="1">
                          <a:solidFill>
                            <a:schemeClr val="tx1"/>
                          </a:solidFill>
                          <a:latin typeface="+mn-ea"/>
                          <a:ea typeface="+mn-ea"/>
                        </a:rPr>
                        <a:t>４９</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エンゲージメントスコア</a:t>
                      </a:r>
                      <a:endParaRPr lang="en-US" altLang="ja-JP" sz="900" b="1" i="0" u="none" strike="noStrike">
                        <a:solidFill>
                          <a:schemeClr val="tx1"/>
                        </a:solidFill>
                        <a:effectLst/>
                        <a:latin typeface="+mn-ea"/>
                        <a:ea typeface="+mn-ea"/>
                      </a:endParaRPr>
                    </a:p>
                    <a:p>
                      <a:pPr algn="l" fontAlgn="ctr"/>
                      <a:r>
                        <a:rPr lang="ja-JP" altLang="en-US" sz="900" b="1" i="0" u="none" strike="noStrike">
                          <a:solidFill>
                            <a:schemeClr val="tx1"/>
                          </a:solidFill>
                          <a:effectLst/>
                          <a:latin typeface="+mn-ea"/>
                          <a:ea typeface="+mn-ea"/>
                        </a:rPr>
                        <a:t>（安全衛生）</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適切なサーベイ等を通じて行われた、従業員エンゲージメント指標の結果</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61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a:ln>
                          <a:noFill/>
                        </a:ln>
                        <a:solidFill>
                          <a:srgbClr val="2E2E38"/>
                        </a:solidFill>
                        <a:effectLst/>
                        <a:uLnTx/>
                        <a:uFillTx/>
                        <a:latin typeface="+mn-lt"/>
                        <a:ea typeface="+mn-ea"/>
                        <a:cs typeface="+mn-cs"/>
                      </a:endParaRPr>
                    </a:p>
                  </a:txBody>
                  <a:tcPr marL="72000" marR="72000" marT="72000" marB="7200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900" b="1">
                          <a:solidFill>
                            <a:schemeClr val="tx1"/>
                          </a:solidFill>
                          <a:latin typeface="+mn-ea"/>
                          <a:ea typeface="+mn-ea"/>
                        </a:rPr>
                        <a:t>５０</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倫理・コンプライアンス研修の</a:t>
                      </a:r>
                      <a:endParaRPr lang="en-US" altLang="ja-JP" sz="900" b="1" i="0" u="none" strike="noStrike">
                        <a:solidFill>
                          <a:schemeClr val="tx1"/>
                        </a:solidFill>
                        <a:effectLst/>
                        <a:latin typeface="+mn-ea"/>
                        <a:ea typeface="+mn-ea"/>
                      </a:endParaRPr>
                    </a:p>
                    <a:p>
                      <a:pPr algn="l" fontAlgn="ctr"/>
                      <a:r>
                        <a:rPr lang="ja-JP" altLang="en-US" sz="900" b="1" i="0" u="none" strike="noStrike">
                          <a:solidFill>
                            <a:schemeClr val="tx1"/>
                          </a:solidFill>
                          <a:effectLst/>
                          <a:latin typeface="+mn-ea"/>
                          <a:ea typeface="+mn-ea"/>
                        </a:rPr>
                        <a:t>総出席者数</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倫理・コンプライアンス研修に参加した受講者の総和</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612000">
                <a:tc vMerge="1">
                  <a:txBody>
                    <a:bodyPr/>
                    <a:lstStyle/>
                    <a:p>
                      <a:endParaRPr kumimoji="1" lang="ja-JP" altLang="en-US"/>
                    </a:p>
                  </a:txBody>
                  <a:tcPr marL="72000" marR="72000" marT="72000" marB="7200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900" b="1">
                          <a:solidFill>
                            <a:schemeClr val="tx1"/>
                          </a:solidFill>
                          <a:latin typeface="+mn-ea"/>
                          <a:ea typeface="+mn-ea"/>
                        </a:rPr>
                        <a:t>51</a:t>
                      </a:r>
                      <a:endParaRPr kumimoji="1" lang="ja-JP" altLang="en-US" sz="900" b="1">
                        <a:solidFill>
                          <a:schemeClr val="tx1"/>
                        </a:solidFill>
                        <a:latin typeface="+mn-ea"/>
                        <a:ea typeface="+mn-ea"/>
                      </a:endParaRP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第三者に解決を委ねられた係争</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適切な裁判管轄権を有する第三者に委ねられた労務係争の数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612000">
                <a:tc vMerge="1">
                  <a:txBody>
                    <a:bodyPr/>
                    <a:lstStyle/>
                    <a:p>
                      <a:endParaRPr kumimoji="1" lang="ja-JP" altLang="en-US"/>
                    </a:p>
                  </a:txBody>
                  <a:tcPr marL="72000" marR="72000" marT="72000" marB="72000"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900" b="1">
                          <a:solidFill>
                            <a:schemeClr val="tx1"/>
                          </a:solidFill>
                          <a:latin typeface="+mn-ea"/>
                          <a:ea typeface="+mn-ea"/>
                        </a:rPr>
                        <a:t>５２</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懲戒処分の種類と件数</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chemeClr val="tx1"/>
                          </a:solidFill>
                          <a:effectLst/>
                          <a:uLnTx/>
                          <a:uFillTx/>
                          <a:latin typeface="+mn-ea"/>
                          <a:ea typeface="+mn-ea"/>
                          <a:cs typeface="+mn-cs"/>
                        </a:rPr>
                        <a:t>各懲戒処分の種類ごとの件数</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8"/>
                  </a:ext>
                </a:extLst>
              </a:tr>
              <a:tr h="612000">
                <a:tc vMerge="1">
                  <a:txBody>
                    <a:bodyPr/>
                    <a:lstStyle/>
                    <a:p>
                      <a:endParaRPr kumimoji="1" lang="ja-JP" altLang="en-US" sz="1600">
                        <a:latin typeface="+mn-ea"/>
                        <a:ea typeface="+mn-ea"/>
                      </a:endParaRPr>
                    </a:p>
                  </a:txBody>
                  <a:tcPr marL="72000" marR="72000" marT="72000" marB="72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900" b="1">
                          <a:solidFill>
                            <a:schemeClr val="tx1"/>
                          </a:solidFill>
                          <a:latin typeface="+mn-ea"/>
                          <a:ea typeface="+mn-ea"/>
                        </a:rPr>
                        <a:t>５３</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900" b="1" i="0" u="none" strike="noStrike">
                          <a:solidFill>
                            <a:schemeClr val="tx1"/>
                          </a:solidFill>
                          <a:effectLst/>
                          <a:latin typeface="+mn-ea"/>
                          <a:ea typeface="+mn-ea"/>
                        </a:rPr>
                        <a:t>エンゲージメントスコア</a:t>
                      </a:r>
                      <a:endParaRPr lang="en-US" altLang="ja-JP" sz="900" b="1" i="0" u="none" strike="noStrike">
                        <a:solidFill>
                          <a:schemeClr val="tx1"/>
                        </a:solidFill>
                        <a:effectLst/>
                        <a:latin typeface="+mn-ea"/>
                        <a:ea typeface="+mn-ea"/>
                      </a:endParaRPr>
                    </a:p>
                    <a:p>
                      <a:pPr algn="l" fontAlgn="ctr"/>
                      <a:r>
                        <a:rPr lang="ja-JP" altLang="en-US" sz="900" b="1" i="0" u="none" strike="noStrike">
                          <a:solidFill>
                            <a:schemeClr val="tx1"/>
                          </a:solidFill>
                          <a:effectLst/>
                          <a:latin typeface="+mn-ea"/>
                          <a:ea typeface="+mn-ea"/>
                        </a:rPr>
                        <a:t>（コンプライアンス）</a:t>
                      </a:r>
                    </a:p>
                  </a:txBody>
                  <a:tcPr marL="72000" marR="72000" marT="72000" marB="72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rtl="0" fontAlgn="ctr"/>
                      <a:r>
                        <a:rPr lang="ja-JP" altLang="en-US" sz="900" b="0" i="0" u="none" strike="noStrike">
                          <a:solidFill>
                            <a:schemeClr val="tx1"/>
                          </a:solidFill>
                          <a:effectLst/>
                          <a:latin typeface="+mn-ea"/>
                          <a:ea typeface="+mn-ea"/>
                        </a:rPr>
                        <a:t>適切なサーベイ等を通じて行われた、従業員エンゲージメント指標の結果</a:t>
                      </a:r>
                    </a:p>
                  </a:txBody>
                  <a:tcPr marL="72000" marR="72000" marT="72000" marB="7200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406" name="タイトル 27"/>
          <p:cNvSpPr>
            <a:spLocks noGrp="1"/>
          </p:cNvSpPr>
          <p:nvPr>
            <p:ph type="title"/>
          </p:nvPr>
        </p:nvSpPr>
        <p:spPr/>
        <p:txBody>
          <a:bodyPr vert="horz">
            <a:normAutofit/>
          </a:bodyPr>
          <a:lstStyle/>
          <a:p>
            <a:r>
              <a:rPr lang="ja-JP" altLang="en-US">
                <a:latin typeface="+mn-ea"/>
                <a:ea typeface="+mn-ea"/>
              </a:rPr>
              <a:t>用語集 （</a:t>
            </a:r>
            <a:r>
              <a:rPr lang="en-US" altLang="ja-JP">
                <a:latin typeface="+mn-ea"/>
                <a:ea typeface="+mn-ea"/>
              </a:rPr>
              <a:t>3/3</a:t>
            </a:r>
            <a:r>
              <a:rPr lang="ja-JP" altLang="en-US">
                <a:latin typeface="+mn-ea"/>
                <a:ea typeface="+mn-ea"/>
              </a:rPr>
              <a:t>）</a:t>
            </a:r>
          </a:p>
        </p:txBody>
      </p:sp>
      <p:sp>
        <p:nvSpPr>
          <p:cNvPr id="2407" name="スライド番号プレースホルダー 28"/>
          <p:cNvSpPr>
            <a:spLocks noGrp="1"/>
          </p:cNvSpPr>
          <p:nvPr>
            <p:ph type="sldNum" sz="quarter" idx="12"/>
          </p:nvPr>
        </p:nvSpPr>
        <p:spPr/>
        <p:txBody>
          <a:bodyPr/>
          <a:lstStyle/>
          <a:p>
            <a:fld id="{273F110B-3E81-42E9-B683-BD8814B58ECE}" type="slidenum">
              <a:rPr lang="ja-JP" altLang="en-US" smtClean="0">
                <a:latin typeface="+mn-ea"/>
              </a:rPr>
              <a:pPr/>
              <a:t>32</a:t>
            </a:fld>
            <a:endParaRPr lang="ja-JP" altLang="en-US">
              <a:latin typeface="+mn-ea"/>
            </a:endParaRPr>
          </a:p>
        </p:txBody>
      </p:sp>
      <p:grpSp>
        <p:nvGrpSpPr>
          <p:cNvPr id="2408" name="グループ化 1"/>
          <p:cNvGrpSpPr/>
          <p:nvPr/>
        </p:nvGrpSpPr>
        <p:grpSpPr>
          <a:xfrm>
            <a:off x="6243638" y="3923323"/>
            <a:ext cx="5505449" cy="2275649"/>
            <a:chOff x="442913" y="926414"/>
            <a:chExt cx="11306175" cy="4640839"/>
          </a:xfrm>
        </p:grpSpPr>
        <p:sp>
          <p:nvSpPr>
            <p:cNvPr id="2409" name="正方形/長方形 6"/>
            <p:cNvSpPr/>
            <p:nvPr/>
          </p:nvSpPr>
          <p:spPr>
            <a:xfrm>
              <a:off x="442913" y="926414"/>
              <a:ext cx="11306175" cy="1445662"/>
            </a:xfrm>
            <a:prstGeom prst="rect">
              <a:avLst/>
            </a:prstGeom>
            <a:no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ltLang="ja-JP" sz="700">
                <a:solidFill>
                  <a:schemeClr val="tx1"/>
                </a:solidFill>
                <a:latin typeface="+mn-ea"/>
              </a:endParaRPr>
            </a:p>
            <a:p>
              <a:pPr algn="ctr">
                <a:spcAft>
                  <a:spcPts val="600"/>
                </a:spcAft>
              </a:pPr>
              <a:endParaRPr lang="en-US" altLang="ja-JP" sz="700">
                <a:solidFill>
                  <a:schemeClr val="tx1"/>
                </a:solidFill>
                <a:latin typeface="+mn-ea"/>
              </a:endParaRPr>
            </a:p>
          </p:txBody>
        </p:sp>
        <p:cxnSp>
          <p:nvCxnSpPr>
            <p:cNvPr id="2410" name="Straight Connector 17"/>
            <p:cNvCxnSpPr>
              <a:cxnSpLocks/>
            </p:cNvCxnSpPr>
            <p:nvPr/>
          </p:nvCxnSpPr>
          <p:spPr>
            <a:xfrm>
              <a:off x="3478205" y="1239950"/>
              <a:ext cx="0" cy="81859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2411" name="Rectangle 20"/>
            <p:cNvSpPr/>
            <p:nvPr/>
          </p:nvSpPr>
          <p:spPr>
            <a:xfrm>
              <a:off x="888618" y="1239950"/>
              <a:ext cx="2363913" cy="8185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solidFill>
                  <a:latin typeface="+mn-ea"/>
                </a:rPr>
                <a:t>集計範囲</a:t>
              </a:r>
              <a:endParaRPr lang="en-US" altLang="ja-JP" sz="1400" b="1">
                <a:solidFill>
                  <a:schemeClr val="tx1"/>
                </a:solidFill>
                <a:latin typeface="+mn-ea"/>
              </a:endParaRPr>
            </a:p>
          </p:txBody>
        </p:sp>
        <p:sp>
          <p:nvSpPr>
            <p:cNvPr id="2412" name="Rectangle 22"/>
            <p:cNvSpPr/>
            <p:nvPr/>
          </p:nvSpPr>
          <p:spPr>
            <a:xfrm>
              <a:off x="3698233" y="1047007"/>
              <a:ext cx="7859027" cy="11984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mn-ea"/>
                </a:rPr>
                <a:t>本レポートは、本レポートは、</a:t>
              </a:r>
              <a:r>
                <a:rPr lang="ja-JP" altLang="en-US" sz="1050" b="1" dirty="0">
                  <a:solidFill>
                    <a:schemeClr val="tx1"/>
                  </a:solidFill>
                  <a:latin typeface="+mn-ea"/>
                </a:rPr>
                <a:t>当法人単体</a:t>
              </a:r>
              <a:r>
                <a:rPr lang="ja-JP" altLang="en-US" sz="1050" dirty="0">
                  <a:solidFill>
                    <a:schemeClr val="tx1"/>
                  </a:solidFill>
                  <a:latin typeface="+mn-ea"/>
                </a:rPr>
                <a:t>の情報を集計しております。</a:t>
              </a:r>
              <a:endParaRPr lang="en-US" altLang="ja-JP" sz="800" dirty="0">
                <a:solidFill>
                  <a:schemeClr val="tx1"/>
                </a:solidFill>
                <a:latin typeface="+mn-ea"/>
              </a:endParaRPr>
            </a:p>
          </p:txBody>
        </p:sp>
        <p:sp>
          <p:nvSpPr>
            <p:cNvPr id="2413" name="正方形/長方形 6"/>
            <p:cNvSpPr/>
            <p:nvPr/>
          </p:nvSpPr>
          <p:spPr>
            <a:xfrm>
              <a:off x="442913" y="2524003"/>
              <a:ext cx="11306175" cy="1445662"/>
            </a:xfrm>
            <a:prstGeom prst="rect">
              <a:avLst/>
            </a:prstGeom>
            <a:no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ltLang="ja-JP" sz="700">
                <a:solidFill>
                  <a:schemeClr val="tx1"/>
                </a:solidFill>
                <a:latin typeface="+mn-ea"/>
              </a:endParaRPr>
            </a:p>
            <a:p>
              <a:pPr algn="ctr">
                <a:spcAft>
                  <a:spcPts val="600"/>
                </a:spcAft>
              </a:pPr>
              <a:endParaRPr lang="en-US" altLang="ja-JP" sz="700">
                <a:solidFill>
                  <a:schemeClr val="tx1"/>
                </a:solidFill>
                <a:latin typeface="+mn-ea"/>
              </a:endParaRPr>
            </a:p>
          </p:txBody>
        </p:sp>
        <p:cxnSp>
          <p:nvCxnSpPr>
            <p:cNvPr id="2414" name="Straight Connector 18"/>
            <p:cNvCxnSpPr>
              <a:cxnSpLocks/>
            </p:cNvCxnSpPr>
            <p:nvPr/>
          </p:nvCxnSpPr>
          <p:spPr>
            <a:xfrm>
              <a:off x="3478205" y="2837539"/>
              <a:ext cx="0" cy="81859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2415" name="Rectangle 21"/>
            <p:cNvSpPr/>
            <p:nvPr/>
          </p:nvSpPr>
          <p:spPr>
            <a:xfrm>
              <a:off x="888618" y="2837540"/>
              <a:ext cx="2363913" cy="8185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solidFill>
                  <a:latin typeface="+mn-ea"/>
                </a:rPr>
                <a:t>雇用区分</a:t>
              </a:r>
              <a:endParaRPr lang="en-US" altLang="ja-JP" sz="1400" b="1">
                <a:solidFill>
                  <a:schemeClr val="tx1"/>
                </a:solidFill>
                <a:latin typeface="+mn-ea"/>
              </a:endParaRPr>
            </a:p>
          </p:txBody>
        </p:sp>
        <p:sp>
          <p:nvSpPr>
            <p:cNvPr id="2416" name="Rectangle 23"/>
            <p:cNvSpPr/>
            <p:nvPr/>
          </p:nvSpPr>
          <p:spPr>
            <a:xfrm>
              <a:off x="3703882" y="2751587"/>
              <a:ext cx="7859027" cy="9904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mn-ea"/>
                </a:rPr>
                <a:t>本レポートは、</a:t>
              </a:r>
              <a:r>
                <a:rPr lang="ja-JP" altLang="en-US" sz="1050" b="1" dirty="0">
                  <a:solidFill>
                    <a:schemeClr val="tx1"/>
                  </a:solidFill>
                  <a:latin typeface="+mn-ea"/>
                </a:rPr>
                <a:t>正規雇用に加え、非正規雇用の従業員</a:t>
              </a:r>
              <a:r>
                <a:rPr lang="ja-JP" altLang="en-US" sz="1050" dirty="0">
                  <a:solidFill>
                    <a:schemeClr val="tx1"/>
                  </a:solidFill>
                  <a:latin typeface="+mn-ea"/>
                </a:rPr>
                <a:t>を開示対象としております。</a:t>
              </a:r>
              <a:endParaRPr lang="en-US" altLang="ja-JP" sz="1050" dirty="0">
                <a:solidFill>
                  <a:schemeClr val="tx1"/>
                </a:solidFill>
                <a:latin typeface="+mn-ea"/>
              </a:endParaRPr>
            </a:p>
          </p:txBody>
        </p:sp>
        <p:sp>
          <p:nvSpPr>
            <p:cNvPr id="2417" name="正方形/長方形 6"/>
            <p:cNvSpPr/>
            <p:nvPr/>
          </p:nvSpPr>
          <p:spPr>
            <a:xfrm>
              <a:off x="442913" y="4121591"/>
              <a:ext cx="11306175" cy="1445662"/>
            </a:xfrm>
            <a:prstGeom prst="rect">
              <a:avLst/>
            </a:prstGeom>
            <a:no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ltLang="ja-JP" sz="700">
                <a:solidFill>
                  <a:schemeClr val="tx1"/>
                </a:solidFill>
                <a:latin typeface="+mn-ea"/>
              </a:endParaRPr>
            </a:p>
            <a:p>
              <a:pPr algn="ctr">
                <a:spcAft>
                  <a:spcPts val="600"/>
                </a:spcAft>
              </a:pPr>
              <a:endParaRPr lang="en-US" altLang="ja-JP" sz="700">
                <a:solidFill>
                  <a:schemeClr val="tx1"/>
                </a:solidFill>
                <a:latin typeface="+mn-ea"/>
              </a:endParaRPr>
            </a:p>
          </p:txBody>
        </p:sp>
        <p:cxnSp>
          <p:nvCxnSpPr>
            <p:cNvPr id="2418" name="Straight Connector 18"/>
            <p:cNvCxnSpPr>
              <a:cxnSpLocks/>
            </p:cNvCxnSpPr>
            <p:nvPr/>
          </p:nvCxnSpPr>
          <p:spPr>
            <a:xfrm>
              <a:off x="3478205" y="4435127"/>
              <a:ext cx="0" cy="81859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2419" name="Rectangle 21"/>
            <p:cNvSpPr/>
            <p:nvPr/>
          </p:nvSpPr>
          <p:spPr>
            <a:xfrm>
              <a:off x="888618" y="4435127"/>
              <a:ext cx="2363913" cy="8185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solidFill>
                  <a:latin typeface="+mn-ea"/>
                </a:rPr>
                <a:t>算出期間</a:t>
              </a:r>
              <a:endParaRPr lang="en-US" altLang="ja-JP" sz="1400" b="1">
                <a:solidFill>
                  <a:schemeClr val="tx1"/>
                </a:solidFill>
                <a:latin typeface="+mn-ea"/>
              </a:endParaRPr>
            </a:p>
          </p:txBody>
        </p:sp>
        <p:sp>
          <p:nvSpPr>
            <p:cNvPr id="2420" name="Rectangle 23"/>
            <p:cNvSpPr/>
            <p:nvPr/>
          </p:nvSpPr>
          <p:spPr>
            <a:xfrm>
              <a:off x="3703882" y="4349175"/>
              <a:ext cx="7859027" cy="9904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mn-ea"/>
                </a:rPr>
                <a:t>本レポートは</a:t>
              </a:r>
              <a:r>
                <a:rPr lang="en-US" altLang="ja-JP" sz="1050" b="1" dirty="0">
                  <a:solidFill>
                    <a:schemeClr val="tx1"/>
                  </a:solidFill>
                  <a:latin typeface="+mn-ea"/>
                </a:rPr>
                <a:t>2025</a:t>
              </a:r>
              <a:r>
                <a:rPr lang="ja-JP" altLang="en-US" sz="1050" b="1" dirty="0">
                  <a:solidFill>
                    <a:schemeClr val="tx1"/>
                  </a:solidFill>
                  <a:latin typeface="+mn-ea"/>
                </a:rPr>
                <a:t>年度</a:t>
              </a:r>
              <a:r>
                <a:rPr lang="en-US" altLang="ja-JP" sz="1050" b="1" dirty="0">
                  <a:solidFill>
                    <a:schemeClr val="tx1"/>
                  </a:solidFill>
                  <a:latin typeface="+mn-ea"/>
                </a:rPr>
                <a:t>,2024</a:t>
              </a:r>
              <a:r>
                <a:rPr lang="ja-JP" altLang="en-US" sz="1050" b="1" dirty="0">
                  <a:solidFill>
                    <a:schemeClr val="tx1"/>
                  </a:solidFill>
                  <a:latin typeface="+mn-ea"/>
                </a:rPr>
                <a:t>年度</a:t>
              </a:r>
              <a:r>
                <a:rPr lang="en-US" altLang="ja-JP" sz="1050" b="1" dirty="0">
                  <a:solidFill>
                    <a:schemeClr val="tx1"/>
                  </a:solidFill>
                  <a:latin typeface="+mn-ea"/>
                </a:rPr>
                <a:t>,2023</a:t>
              </a:r>
              <a:r>
                <a:rPr lang="ja-JP" altLang="en-US" sz="1050" b="1" dirty="0">
                  <a:solidFill>
                    <a:schemeClr val="tx1"/>
                  </a:solidFill>
                  <a:latin typeface="+mn-ea"/>
                </a:rPr>
                <a:t>年度</a:t>
              </a:r>
              <a:r>
                <a:rPr lang="ja-JP" altLang="en-US" sz="1050" dirty="0">
                  <a:solidFill>
                    <a:schemeClr val="tx1"/>
                  </a:solidFill>
                  <a:latin typeface="+mn-ea"/>
                </a:rPr>
                <a:t>の</a:t>
              </a:r>
              <a:r>
                <a:rPr lang="en-US" altLang="ja-JP" sz="1050" dirty="0">
                  <a:solidFill>
                    <a:schemeClr val="tx1"/>
                  </a:solidFill>
                  <a:latin typeface="+mn-ea"/>
                </a:rPr>
                <a:t>3</a:t>
              </a:r>
              <a:r>
                <a:rPr lang="ja-JP" altLang="en-US" sz="1050" dirty="0">
                  <a:solidFill>
                    <a:schemeClr val="tx1"/>
                  </a:solidFill>
                  <a:latin typeface="+mn-ea"/>
                </a:rPr>
                <a:t>期間を算出期間としております。</a:t>
              </a:r>
              <a:endParaRPr lang="en-US" altLang="ja-JP" sz="1050" dirty="0">
                <a:solidFill>
                  <a:schemeClr val="tx1"/>
                </a:solidFill>
                <a:latin typeface="+mn-ea"/>
              </a:endParaRPr>
            </a:p>
          </p:txBody>
        </p:sp>
      </p:grpSp>
    </p:spTree>
    <p:extLst>
      <p:ext uri="{BB962C8B-B14F-4D97-AF65-F5344CB8AC3E}">
        <p14:creationId xmlns:p14="http://schemas.microsoft.com/office/powerpoint/2010/main" val="413354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2"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133" name="タイトル 1"/>
          <p:cNvSpPr>
            <a:spLocks noGrp="1"/>
          </p:cNvSpPr>
          <p:nvPr>
            <p:ph type="title"/>
          </p:nvPr>
        </p:nvSpPr>
        <p:spPr>
          <a:xfrm>
            <a:off x="442846" y="135283"/>
            <a:ext cx="11749087" cy="468000"/>
          </a:xfrm>
        </p:spPr>
        <p:txBody>
          <a:bodyPr vert="horz"/>
          <a:lstStyle/>
          <a:p>
            <a:r>
              <a:rPr lang="en-US" altLang="ja-JP" dirty="0">
                <a:latin typeface="+mn-ea"/>
              </a:rPr>
              <a:t>2. </a:t>
            </a:r>
            <a:r>
              <a:rPr lang="ja-JP" altLang="en-US" dirty="0">
                <a:latin typeface="+mn-ea"/>
              </a:rPr>
              <a:t>一目で分かる西城福祉会</a:t>
            </a:r>
            <a:endParaRPr kumimoji="1" lang="ja-JP" altLang="en-US" dirty="0">
              <a:latin typeface="+mn-ea"/>
              <a:ea typeface="+mn-ea"/>
            </a:endParaRPr>
          </a:p>
        </p:txBody>
      </p:sp>
      <p:sp>
        <p:nvSpPr>
          <p:cNvPr id="1134" name="スライド番号プレースホルダー 8"/>
          <p:cNvSpPr>
            <a:spLocks noGrp="1"/>
          </p:cNvSpPr>
          <p:nvPr>
            <p:ph type="sldNum" sz="quarter" idx="12"/>
          </p:nvPr>
        </p:nvSpPr>
        <p:spPr/>
        <p:txBody>
          <a:bodyPr/>
          <a:lstStyle/>
          <a:p>
            <a:fld id="{273F110B-3E81-42E9-B683-BD8814B58ECE}" type="slidenum">
              <a:rPr lang="ja-JP" altLang="en-US" smtClean="0">
                <a:latin typeface="+mn-ea"/>
              </a:rPr>
              <a:pPr/>
              <a:t>3</a:t>
            </a:fld>
            <a:endParaRPr lang="ja-JP" altLang="en-US">
              <a:latin typeface="+mn-ea"/>
            </a:endParaRPr>
          </a:p>
        </p:txBody>
      </p:sp>
      <p:sp>
        <p:nvSpPr>
          <p:cNvPr id="1137" name="正方形/長方形 16"/>
          <p:cNvSpPr/>
          <p:nvPr/>
        </p:nvSpPr>
        <p:spPr>
          <a:xfrm>
            <a:off x="442846" y="740618"/>
            <a:ext cx="7088254" cy="614208"/>
          </a:xfrm>
          <a:prstGeom prst="rect">
            <a:avLst/>
          </a:prstGeom>
          <a:noFill/>
          <a:ln w="15875" cap="rnd" cmpd="sng" algn="ctr">
            <a:noFill/>
            <a:prstDash val="solid"/>
          </a:ln>
          <a:effectLst/>
        </p:spPr>
        <p:txBody>
          <a:bodyPr rIns="90000"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effectLst/>
                <a:uLnTx/>
                <a:uFillTx/>
                <a:latin typeface="+mn-ea"/>
                <a:cs typeface="+mn-cs"/>
              </a:rPr>
              <a:t>企業理念</a:t>
            </a:r>
          </a:p>
        </p:txBody>
      </p:sp>
      <p:sp>
        <p:nvSpPr>
          <p:cNvPr id="3" name="テキスト ボックス 2">
            <a:extLst>
              <a:ext uri="{FF2B5EF4-FFF2-40B4-BE49-F238E27FC236}">
                <a16:creationId xmlns:a16="http://schemas.microsoft.com/office/drawing/2014/main" id="{606C0368-701B-FC17-4FC8-1ABD418F752A}"/>
              </a:ext>
            </a:extLst>
          </p:cNvPr>
          <p:cNvSpPr txBox="1"/>
          <p:nvPr/>
        </p:nvSpPr>
        <p:spPr>
          <a:xfrm>
            <a:off x="2240282" y="2838397"/>
            <a:ext cx="9659982" cy="3416320"/>
          </a:xfrm>
          <a:prstGeom prst="rect">
            <a:avLst/>
          </a:prstGeom>
          <a:noFill/>
        </p:spPr>
        <p:txBody>
          <a:bodyPr wrap="square">
            <a:spAutoFit/>
          </a:bodyPr>
          <a:lstStyle/>
          <a:p>
            <a:r>
              <a:rPr lang="ja-JP" altLang="en-US" sz="3600" dirty="0">
                <a:latin typeface="HGP創英角ｺﾞｼｯｸUB" panose="020B0900000000000000" pitchFamily="50" charset="-128"/>
                <a:ea typeface="HGP創英角ｺﾞｼｯｸUB" panose="020B0900000000000000" pitchFamily="50" charset="-128"/>
              </a:rPr>
              <a:t>「福祉」の　種をまき　</a:t>
            </a:r>
          </a:p>
          <a:p>
            <a:r>
              <a:rPr lang="ja-JP" altLang="en-US" sz="3600" dirty="0">
                <a:latin typeface="HGP創英角ｺﾞｼｯｸUB" panose="020B0900000000000000" pitchFamily="50" charset="-128"/>
                <a:ea typeface="HGP創英角ｺﾞｼｯｸUB" panose="020B0900000000000000" pitchFamily="50" charset="-128"/>
              </a:rPr>
              <a:t>協力して　水をやり</a:t>
            </a:r>
          </a:p>
          <a:p>
            <a:r>
              <a:rPr lang="ja-JP" altLang="en-US" sz="3600" dirty="0">
                <a:latin typeface="HGP創英角ｺﾞｼｯｸUB" panose="020B0900000000000000" pitchFamily="50" charset="-128"/>
                <a:ea typeface="HGP創英角ｺﾞｼｯｸUB" panose="020B0900000000000000" pitchFamily="50" charset="-128"/>
              </a:rPr>
              <a:t>素敵な　花を咲かせ</a:t>
            </a:r>
          </a:p>
          <a:p>
            <a:r>
              <a:rPr lang="ja-JP" altLang="en-US" sz="3600" dirty="0">
                <a:latin typeface="HGP創英角ｺﾞｼｯｸUB" panose="020B0900000000000000" pitchFamily="50" charset="-128"/>
                <a:ea typeface="HGP創英角ｺﾞｼｯｸUB" panose="020B0900000000000000" pitchFamily="50" charset="-128"/>
              </a:rPr>
              <a:t>立派な　実をみのらせ</a:t>
            </a:r>
          </a:p>
          <a:p>
            <a:r>
              <a:rPr lang="ja-JP" altLang="en-US" sz="3600" dirty="0">
                <a:latin typeface="HGP創英角ｺﾞｼｯｸUB" panose="020B0900000000000000" pitchFamily="50" charset="-128"/>
                <a:ea typeface="HGP創英角ｺﾞｼｯｸUB" panose="020B0900000000000000" pitchFamily="50" charset="-128"/>
              </a:rPr>
              <a:t>やがて「福祉」の　大きな樹に育てる</a:t>
            </a:r>
          </a:p>
          <a:p>
            <a:endParaRPr lang="ja-JP" altLang="en-US"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社会福祉法人 西城福祉会</a:t>
            </a:r>
          </a:p>
        </p:txBody>
      </p:sp>
      <p:pic>
        <p:nvPicPr>
          <p:cNvPr id="5" name="図 4">
            <a:extLst>
              <a:ext uri="{FF2B5EF4-FFF2-40B4-BE49-F238E27FC236}">
                <a16:creationId xmlns:a16="http://schemas.microsoft.com/office/drawing/2014/main" id="{E8C40B41-F32B-F425-DBAE-5A8DBCF26042}"/>
              </a:ext>
            </a:extLst>
          </p:cNvPr>
          <p:cNvPicPr>
            <a:picLocks noChangeAspect="1"/>
          </p:cNvPicPr>
          <p:nvPr/>
        </p:nvPicPr>
        <p:blipFill>
          <a:blip r:embed="rId4"/>
          <a:stretch>
            <a:fillRect/>
          </a:stretch>
        </p:blipFill>
        <p:spPr>
          <a:xfrm>
            <a:off x="3914470" y="730073"/>
            <a:ext cx="4363059" cy="1581371"/>
          </a:xfrm>
          <a:prstGeom prst="rect">
            <a:avLst/>
          </a:prstGeom>
        </p:spPr>
      </p:pic>
    </p:spTree>
    <p:extLst>
      <p:ext uri="{BB962C8B-B14F-4D97-AF65-F5344CB8AC3E}">
        <p14:creationId xmlns:p14="http://schemas.microsoft.com/office/powerpoint/2010/main" val="1539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 name="think-cell data - do not delete"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 imgW="473" imgH="473" progId="TCLayout.ActiveDocument.1">
                  <p:embed/>
                </p:oleObj>
              </mc:Choice>
              <mc:Fallback>
                <p:oleObj name="think-cellスライド" r:id="rId2" imgW="473" imgH="473" progId="TCLayout.ActiveDocument.1">
                  <p:embed/>
                  <p:pic>
                    <p:nvPicPr>
                      <p:cNvPr id="0" name="think-cell data - do not delete" hidden="1"/>
                      <p:cNvPicPr>
                        <a:picLocks noChangeAspect="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141" name="タイトル 1"/>
          <p:cNvSpPr>
            <a:spLocks noGrp="1"/>
          </p:cNvSpPr>
          <p:nvPr>
            <p:ph type="title"/>
          </p:nvPr>
        </p:nvSpPr>
        <p:spPr/>
        <p:txBody>
          <a:bodyPr vert="horz"/>
          <a:lstStyle/>
          <a:p>
            <a:r>
              <a:rPr kumimoji="1" lang="en-US" altLang="ja-JP" dirty="0">
                <a:latin typeface="+mn-ea"/>
                <a:ea typeface="+mn-ea"/>
              </a:rPr>
              <a:t>2. </a:t>
            </a:r>
            <a:r>
              <a:rPr kumimoji="1" lang="ja-JP" altLang="en-US" dirty="0">
                <a:latin typeface="+mn-ea"/>
                <a:ea typeface="+mn-ea"/>
              </a:rPr>
              <a:t>一目で分かる西城福祉会</a:t>
            </a:r>
          </a:p>
        </p:txBody>
      </p:sp>
      <p:sp>
        <p:nvSpPr>
          <p:cNvPr id="1142" name="スライド番号プレースホルダー 8"/>
          <p:cNvSpPr>
            <a:spLocks noGrp="1"/>
          </p:cNvSpPr>
          <p:nvPr>
            <p:ph type="sldNum" sz="quarter" idx="12"/>
          </p:nvPr>
        </p:nvSpPr>
        <p:spPr/>
        <p:txBody>
          <a:bodyPr/>
          <a:lstStyle/>
          <a:p>
            <a:fld id="{273F110B-3E81-42E9-B683-BD8814B58ECE}" type="slidenum">
              <a:rPr lang="ja-JP" altLang="en-US" smtClean="0">
                <a:latin typeface="+mn-ea"/>
              </a:rPr>
              <a:pPr/>
              <a:t>4</a:t>
            </a:fld>
            <a:endParaRPr lang="ja-JP" altLang="en-US">
              <a:latin typeface="+mn-ea"/>
            </a:endParaRPr>
          </a:p>
        </p:txBody>
      </p:sp>
      <p:pic>
        <p:nvPicPr>
          <p:cNvPr id="5" name="図 4">
            <a:extLst>
              <a:ext uri="{FF2B5EF4-FFF2-40B4-BE49-F238E27FC236}">
                <a16:creationId xmlns:a16="http://schemas.microsoft.com/office/drawing/2014/main" id="{80128E4C-9C3C-C269-FFA7-A9E742C35F4B}"/>
              </a:ext>
            </a:extLst>
          </p:cNvPr>
          <p:cNvPicPr>
            <a:picLocks noChangeAspect="1"/>
          </p:cNvPicPr>
          <p:nvPr/>
        </p:nvPicPr>
        <p:blipFill>
          <a:blip r:embed="rId4"/>
          <a:stretch>
            <a:fillRect/>
          </a:stretch>
        </p:blipFill>
        <p:spPr>
          <a:xfrm>
            <a:off x="303207" y="1272745"/>
            <a:ext cx="5554668" cy="4485235"/>
          </a:xfrm>
          <a:prstGeom prst="rect">
            <a:avLst/>
          </a:prstGeom>
        </p:spPr>
      </p:pic>
      <p:pic>
        <p:nvPicPr>
          <p:cNvPr id="7" name="図 6">
            <a:extLst>
              <a:ext uri="{FF2B5EF4-FFF2-40B4-BE49-F238E27FC236}">
                <a16:creationId xmlns:a16="http://schemas.microsoft.com/office/drawing/2014/main" id="{39490353-D59A-B452-FA2F-D56BAD07235E}"/>
              </a:ext>
            </a:extLst>
          </p:cNvPr>
          <p:cNvPicPr>
            <a:picLocks noChangeAspect="1"/>
          </p:cNvPicPr>
          <p:nvPr/>
        </p:nvPicPr>
        <p:blipFill>
          <a:blip r:embed="rId5"/>
          <a:stretch>
            <a:fillRect/>
          </a:stretch>
        </p:blipFill>
        <p:spPr>
          <a:xfrm>
            <a:off x="5986549" y="1494541"/>
            <a:ext cx="6012543" cy="4263439"/>
          </a:xfrm>
          <a:prstGeom prst="rect">
            <a:avLst/>
          </a:prstGeom>
        </p:spPr>
      </p:pic>
    </p:spTree>
    <p:extLst>
      <p:ext uri="{BB962C8B-B14F-4D97-AF65-F5344CB8AC3E}">
        <p14:creationId xmlns:p14="http://schemas.microsoft.com/office/powerpoint/2010/main" val="194648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7482D3-824E-D9B6-F8CB-C11992B224D5}"/>
              </a:ext>
            </a:extLst>
          </p:cNvPr>
          <p:cNvSpPr>
            <a:spLocks noGrp="1"/>
          </p:cNvSpPr>
          <p:nvPr>
            <p:ph type="title"/>
          </p:nvPr>
        </p:nvSpPr>
        <p:spPr/>
        <p:txBody>
          <a:bodyPr/>
          <a:lstStyle/>
          <a:p>
            <a:r>
              <a:rPr lang="en-US" altLang="ja-JP" dirty="0">
                <a:latin typeface="+mn-ea"/>
              </a:rPr>
              <a:t>2. </a:t>
            </a:r>
            <a:r>
              <a:rPr lang="ja-JP" altLang="en-US" dirty="0">
                <a:latin typeface="+mn-ea"/>
              </a:rPr>
              <a:t>一目で分かる西城福祉会</a:t>
            </a:r>
            <a:endParaRPr kumimoji="1" lang="ja-JP" altLang="en-US" dirty="0"/>
          </a:p>
        </p:txBody>
      </p:sp>
      <p:sp>
        <p:nvSpPr>
          <p:cNvPr id="3" name="スライド番号プレースホルダー 2">
            <a:extLst>
              <a:ext uri="{FF2B5EF4-FFF2-40B4-BE49-F238E27FC236}">
                <a16:creationId xmlns:a16="http://schemas.microsoft.com/office/drawing/2014/main" id="{2EDAC941-65B5-C271-6BBA-DCF6B55E96CB}"/>
              </a:ext>
            </a:extLst>
          </p:cNvPr>
          <p:cNvSpPr>
            <a:spLocks noGrp="1"/>
          </p:cNvSpPr>
          <p:nvPr>
            <p:ph type="sldNum" sz="quarter" idx="12"/>
          </p:nvPr>
        </p:nvSpPr>
        <p:spPr/>
        <p:txBody>
          <a:bodyPr/>
          <a:lstStyle/>
          <a:p>
            <a:fld id="{273F110B-3E81-42E9-B683-BD8814B58ECE}" type="slidenum">
              <a:rPr lang="ja-JP" altLang="en-US" smtClean="0"/>
              <a:pPr/>
              <a:t>5</a:t>
            </a:fld>
            <a:endParaRPr lang="ja-JP" altLang="en-US"/>
          </a:p>
        </p:txBody>
      </p:sp>
      <p:sp>
        <p:nvSpPr>
          <p:cNvPr id="7" name="テキスト ボックス 6">
            <a:extLst>
              <a:ext uri="{FF2B5EF4-FFF2-40B4-BE49-F238E27FC236}">
                <a16:creationId xmlns:a16="http://schemas.microsoft.com/office/drawing/2014/main" id="{E438082F-1EA2-9D0F-ADE7-932847E3FC3B}"/>
              </a:ext>
            </a:extLst>
          </p:cNvPr>
          <p:cNvSpPr txBox="1"/>
          <p:nvPr/>
        </p:nvSpPr>
        <p:spPr>
          <a:xfrm>
            <a:off x="631915" y="1166842"/>
            <a:ext cx="5122274" cy="4524315"/>
          </a:xfrm>
          <a:prstGeom prst="rect">
            <a:avLst/>
          </a:prstGeom>
          <a:noFill/>
        </p:spPr>
        <p:txBody>
          <a:bodyPr wrap="square">
            <a:spAutoFit/>
          </a:bodyPr>
          <a:lstStyle/>
          <a:p>
            <a:pPr>
              <a:buNone/>
            </a:pPr>
            <a:r>
              <a:rPr lang="ja-JP" altLang="en-US" b="1" dirty="0"/>
              <a:t>法人名：社会福祉法人 西城福祉会</a:t>
            </a:r>
          </a:p>
          <a:p>
            <a:pPr>
              <a:buNone/>
            </a:pPr>
            <a:br>
              <a:rPr lang="ja-JP" altLang="en-US" dirty="0"/>
            </a:br>
            <a:endParaRPr lang="ja-JP" altLang="en-US" dirty="0"/>
          </a:p>
          <a:p>
            <a:pPr>
              <a:buNone/>
            </a:pPr>
            <a:r>
              <a:rPr lang="ja-JP" altLang="en-US" b="1" dirty="0"/>
              <a:t>■ 沿革</a:t>
            </a:r>
          </a:p>
          <a:p>
            <a:pPr>
              <a:buNone/>
            </a:pPr>
            <a:r>
              <a:rPr lang="ja-JP" altLang="en-US" dirty="0"/>
              <a:t>● 平成</a:t>
            </a:r>
            <a:r>
              <a:rPr lang="en-US" altLang="ja-JP" dirty="0"/>
              <a:t>7</a:t>
            </a:r>
            <a:r>
              <a:rPr lang="ja-JP" altLang="en-US" dirty="0"/>
              <a:t>年</a:t>
            </a:r>
            <a:r>
              <a:rPr lang="en-US" altLang="ja-JP" dirty="0"/>
              <a:t>3</a:t>
            </a:r>
            <a:r>
              <a:rPr lang="ja-JP" altLang="en-US" dirty="0"/>
              <a:t>月</a:t>
            </a:r>
            <a:r>
              <a:rPr lang="en-US" altLang="ja-JP" dirty="0"/>
              <a:t>28</a:t>
            </a:r>
            <a:r>
              <a:rPr lang="ja-JP" altLang="en-US" dirty="0"/>
              <a:t>日</a:t>
            </a:r>
            <a:br>
              <a:rPr lang="ja-JP" altLang="en-US" dirty="0"/>
            </a:br>
            <a:r>
              <a:rPr lang="ja-JP" altLang="en-US" dirty="0"/>
              <a:t>　法人設立認可</a:t>
            </a:r>
          </a:p>
          <a:p>
            <a:pPr>
              <a:buNone/>
            </a:pPr>
            <a:r>
              <a:rPr lang="ja-JP" altLang="en-US" dirty="0"/>
              <a:t>● 特別養護老人ホーム 愛善苑（定員</a:t>
            </a:r>
            <a:r>
              <a:rPr lang="en-US" altLang="ja-JP" dirty="0"/>
              <a:t>30</a:t>
            </a:r>
            <a:r>
              <a:rPr lang="ja-JP" altLang="en-US" dirty="0"/>
              <a:t>名）</a:t>
            </a:r>
          </a:p>
          <a:p>
            <a:pPr>
              <a:buNone/>
            </a:pPr>
            <a:r>
              <a:rPr lang="ja-JP" altLang="en-US" dirty="0"/>
              <a:t>● ショートステイ（定員</a:t>
            </a:r>
            <a:r>
              <a:rPr lang="en-US" altLang="ja-JP" dirty="0"/>
              <a:t>8</a:t>
            </a:r>
            <a:r>
              <a:rPr lang="ja-JP" altLang="en-US" dirty="0"/>
              <a:t>名）</a:t>
            </a:r>
          </a:p>
          <a:p>
            <a:pPr>
              <a:buNone/>
            </a:pPr>
            <a:r>
              <a:rPr lang="ja-JP" altLang="en-US" dirty="0"/>
              <a:t>● 庄原市西城高齢者等総合生活支援施設</a:t>
            </a:r>
            <a:br>
              <a:rPr lang="ja-JP" altLang="en-US" dirty="0"/>
            </a:br>
            <a:r>
              <a:rPr lang="ja-JP" altLang="en-US" dirty="0"/>
              <a:t>　「あんしんリビング」</a:t>
            </a:r>
          </a:p>
          <a:p>
            <a:pPr>
              <a:buNone/>
            </a:pPr>
            <a:r>
              <a:rPr lang="ja-JP" altLang="en-US" dirty="0"/>
              <a:t>● 小規模多機能型居宅介護事業開始</a:t>
            </a:r>
            <a:br>
              <a:rPr lang="ja-JP" altLang="en-US" dirty="0"/>
            </a:br>
            <a:r>
              <a:rPr lang="ja-JP" altLang="en-US" dirty="0"/>
              <a:t>　「多機能ホーム ひより」</a:t>
            </a:r>
          </a:p>
          <a:p>
            <a:pPr>
              <a:buNone/>
            </a:pPr>
            <a:r>
              <a:rPr lang="ja-JP" altLang="en-US" dirty="0"/>
              <a:t>● 訪問看護事業開始</a:t>
            </a:r>
            <a:br>
              <a:rPr lang="ja-JP" altLang="en-US" dirty="0"/>
            </a:br>
            <a:r>
              <a:rPr lang="ja-JP" altLang="en-US" dirty="0"/>
              <a:t>　「訪問看護ステーション あかり」</a:t>
            </a:r>
          </a:p>
          <a:p>
            <a:pPr>
              <a:buNone/>
            </a:pPr>
            <a:r>
              <a:rPr lang="ja-JP" altLang="en-US" dirty="0"/>
              <a:t>● 居宅介護支援事業開始</a:t>
            </a:r>
            <a:br>
              <a:rPr lang="ja-JP" altLang="en-US" dirty="0"/>
            </a:br>
            <a:r>
              <a:rPr lang="ja-JP" altLang="en-US" dirty="0"/>
              <a:t>　「居宅介護支援事業所 つばめ」</a:t>
            </a:r>
          </a:p>
        </p:txBody>
      </p:sp>
      <p:pic>
        <p:nvPicPr>
          <p:cNvPr id="10" name="図 9">
            <a:extLst>
              <a:ext uri="{FF2B5EF4-FFF2-40B4-BE49-F238E27FC236}">
                <a16:creationId xmlns:a16="http://schemas.microsoft.com/office/drawing/2014/main" id="{DD448935-DA12-204E-B75B-5CC2051BB0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7277" y="1869443"/>
            <a:ext cx="4937760" cy="3291840"/>
          </a:xfrm>
          <a:prstGeom prst="rect">
            <a:avLst/>
          </a:prstGeom>
        </p:spPr>
      </p:pic>
    </p:spTree>
    <p:extLst>
      <p:ext uri="{BB962C8B-B14F-4D97-AF65-F5344CB8AC3E}">
        <p14:creationId xmlns:p14="http://schemas.microsoft.com/office/powerpoint/2010/main" val="367059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CD1851-AA95-322D-DF03-EFF859A6252D}"/>
              </a:ext>
            </a:extLst>
          </p:cNvPr>
          <p:cNvSpPr>
            <a:spLocks noGrp="1"/>
          </p:cNvSpPr>
          <p:nvPr>
            <p:ph type="title"/>
          </p:nvPr>
        </p:nvSpPr>
        <p:spPr/>
        <p:txBody>
          <a:bodyPr/>
          <a:lstStyle/>
          <a:p>
            <a:r>
              <a:rPr kumimoji="1" lang="en-US" altLang="ja-JP" sz="1800" b="0" i="0" u="none" strike="noStrike" kern="1200" cap="none" spc="0" normalizeH="0" baseline="0" noProof="0" dirty="0">
                <a:ln>
                  <a:noFill/>
                </a:ln>
                <a:solidFill>
                  <a:srgbClr val="FFFFFF"/>
                </a:solidFill>
                <a:effectLst/>
                <a:uLnTx/>
                <a:uFillTx/>
                <a:latin typeface="BIZ UDPゴシック"/>
                <a:ea typeface="BIZ UDPゴシック"/>
                <a:cs typeface="+mj-cs"/>
              </a:rPr>
              <a:t>2. </a:t>
            </a:r>
            <a:r>
              <a:rPr kumimoji="1" lang="ja-JP" altLang="en-US" sz="1800" b="0" i="0" u="none" strike="noStrike" kern="1200" cap="none" spc="0" normalizeH="0" baseline="0" noProof="0" dirty="0">
                <a:ln>
                  <a:noFill/>
                </a:ln>
                <a:solidFill>
                  <a:srgbClr val="FFFFFF"/>
                </a:solidFill>
                <a:effectLst/>
                <a:uLnTx/>
                <a:uFillTx/>
                <a:latin typeface="BIZ UDPゴシック"/>
                <a:ea typeface="BIZ UDPゴシック"/>
                <a:cs typeface="+mj-cs"/>
              </a:rPr>
              <a:t>一目で分かる西城福祉会</a:t>
            </a:r>
            <a:endParaRPr kumimoji="1" lang="ja-JP" altLang="en-US" dirty="0"/>
          </a:p>
        </p:txBody>
      </p:sp>
      <p:sp>
        <p:nvSpPr>
          <p:cNvPr id="3" name="スライド番号プレースホルダー 2">
            <a:extLst>
              <a:ext uri="{FF2B5EF4-FFF2-40B4-BE49-F238E27FC236}">
                <a16:creationId xmlns:a16="http://schemas.microsoft.com/office/drawing/2014/main" id="{930A8A99-8BA0-160A-096E-A210B46586D2}"/>
              </a:ext>
            </a:extLst>
          </p:cNvPr>
          <p:cNvSpPr>
            <a:spLocks noGrp="1"/>
          </p:cNvSpPr>
          <p:nvPr>
            <p:ph type="sldNum" sz="quarter" idx="12"/>
          </p:nvPr>
        </p:nvSpPr>
        <p:spPr/>
        <p:txBody>
          <a:bodyPr/>
          <a:lstStyle/>
          <a:p>
            <a:fld id="{273F110B-3E81-42E9-B683-BD8814B58ECE}" type="slidenum">
              <a:rPr lang="ja-JP" altLang="en-US" smtClean="0"/>
              <a:pPr/>
              <a:t>6</a:t>
            </a:fld>
            <a:endParaRPr lang="ja-JP" altLang="en-US"/>
          </a:p>
        </p:txBody>
      </p:sp>
      <p:sp>
        <p:nvSpPr>
          <p:cNvPr id="9" name="テキスト ボックス 8">
            <a:extLst>
              <a:ext uri="{FF2B5EF4-FFF2-40B4-BE49-F238E27FC236}">
                <a16:creationId xmlns:a16="http://schemas.microsoft.com/office/drawing/2014/main" id="{01061116-A994-849D-FD53-3DFE0F9AC9F8}"/>
              </a:ext>
            </a:extLst>
          </p:cNvPr>
          <p:cNvSpPr txBox="1"/>
          <p:nvPr/>
        </p:nvSpPr>
        <p:spPr>
          <a:xfrm>
            <a:off x="847452" y="1090748"/>
            <a:ext cx="6097088" cy="523220"/>
          </a:xfrm>
          <a:prstGeom prst="rect">
            <a:avLst/>
          </a:prstGeom>
          <a:noFill/>
        </p:spPr>
        <p:txBody>
          <a:bodyPr wrap="square">
            <a:spAutoFit/>
          </a:bodyPr>
          <a:lstStyle/>
          <a:p>
            <a:pPr>
              <a:defRPr sz="2800" b="1"/>
            </a:pPr>
            <a:r>
              <a:rPr lang="ja-JP" altLang="en-US" dirty="0"/>
              <a:t>● 採用状況ポートフォリオ</a:t>
            </a:r>
          </a:p>
        </p:txBody>
      </p:sp>
      <p:graphicFrame>
        <p:nvGraphicFramePr>
          <p:cNvPr id="10" name="Table 2">
            <a:extLst>
              <a:ext uri="{FF2B5EF4-FFF2-40B4-BE49-F238E27FC236}">
                <a16:creationId xmlns:a16="http://schemas.microsoft.com/office/drawing/2014/main" id="{8908E712-031B-CEA5-E75F-35CC0CBA9EE6}"/>
              </a:ext>
            </a:extLst>
          </p:cNvPr>
          <p:cNvGraphicFramePr>
            <a:graphicFrameLocks noGrp="1"/>
          </p:cNvGraphicFramePr>
          <p:nvPr>
            <p:extLst>
              <p:ext uri="{D42A27DB-BD31-4B8C-83A1-F6EECF244321}">
                <p14:modId xmlns:p14="http://schemas.microsoft.com/office/powerpoint/2010/main" val="1995873033"/>
              </p:ext>
            </p:extLst>
          </p:nvPr>
        </p:nvGraphicFramePr>
        <p:xfrm>
          <a:off x="169818" y="2279468"/>
          <a:ext cx="6035040" cy="365760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2"/>
                    </a:ext>
                  </a:extLst>
                </a:gridCol>
                <a:gridCol w="2011680">
                  <a:extLst>
                    <a:ext uri="{9D8B030D-6E8A-4147-A177-3AD203B41FA5}">
                      <a16:colId xmlns:a16="http://schemas.microsoft.com/office/drawing/2014/main" val="20003"/>
                    </a:ext>
                  </a:extLst>
                </a:gridCol>
              </a:tblGrid>
              <a:tr h="609600">
                <a:tc>
                  <a:txBody>
                    <a:bodyPr/>
                    <a:lstStyle/>
                    <a:p>
                      <a:pPr algn="ctr">
                        <a:defRPr sz="1600" b="1"/>
                      </a:pPr>
                      <a:r>
                        <a:rPr b="1" dirty="0" err="1">
                          <a:solidFill>
                            <a:schemeClr val="tx1"/>
                          </a:solidFill>
                        </a:rPr>
                        <a:t>年度</a:t>
                      </a:r>
                      <a:endParaRPr b="1" dirty="0">
                        <a:solidFill>
                          <a:schemeClr val="tx1"/>
                        </a:solidFill>
                      </a:endParaRPr>
                    </a:p>
                  </a:txBody>
                  <a:tcPr>
                    <a:solidFill>
                      <a:srgbClr val="DCDCDC"/>
                    </a:solidFill>
                  </a:tcPr>
                </a:tc>
                <a:tc>
                  <a:txBody>
                    <a:bodyPr/>
                    <a:lstStyle/>
                    <a:p>
                      <a:pPr algn="ctr">
                        <a:defRPr sz="1600" b="1"/>
                      </a:pPr>
                      <a:r>
                        <a:rPr b="1" dirty="0" err="1">
                          <a:solidFill>
                            <a:schemeClr val="tx1"/>
                          </a:solidFill>
                        </a:rPr>
                        <a:t>採用者数</a:t>
                      </a:r>
                      <a:endParaRPr b="1" dirty="0">
                        <a:solidFill>
                          <a:schemeClr val="tx1"/>
                        </a:solidFill>
                      </a:endParaRPr>
                    </a:p>
                  </a:txBody>
                  <a:tcPr>
                    <a:solidFill>
                      <a:srgbClr val="DCDCDC"/>
                    </a:solidFill>
                  </a:tcPr>
                </a:tc>
                <a:tc>
                  <a:txBody>
                    <a:bodyPr/>
                    <a:lstStyle/>
                    <a:p>
                      <a:pPr algn="ctr">
                        <a:defRPr sz="1600" b="1"/>
                      </a:pPr>
                      <a:r>
                        <a:rPr b="1" dirty="0" err="1">
                          <a:solidFill>
                            <a:schemeClr val="tx1"/>
                          </a:solidFill>
                        </a:rPr>
                        <a:t>採用率</a:t>
                      </a:r>
                      <a:endParaRPr b="1" dirty="0">
                        <a:solidFill>
                          <a:schemeClr val="tx1"/>
                        </a:solidFill>
                      </a:endParaRPr>
                    </a:p>
                  </a:txBody>
                  <a:tcPr>
                    <a:solidFill>
                      <a:srgbClr val="DCDCDC"/>
                    </a:solidFill>
                  </a:tcPr>
                </a:tc>
                <a:extLst>
                  <a:ext uri="{0D108BD9-81ED-4DB2-BD59-A6C34878D82A}">
                    <a16:rowId xmlns:a16="http://schemas.microsoft.com/office/drawing/2014/main" val="10000"/>
                  </a:ext>
                </a:extLst>
              </a:tr>
              <a:tr h="609600">
                <a:tc>
                  <a:txBody>
                    <a:bodyPr/>
                    <a:lstStyle/>
                    <a:p>
                      <a:pPr algn="ctr">
                        <a:defRPr sz="1600"/>
                      </a:pPr>
                      <a:r>
                        <a:rPr b="1"/>
                        <a:t>令和3年度</a:t>
                      </a:r>
                    </a:p>
                  </a:txBody>
                  <a:tcPr>
                    <a:solidFill>
                      <a:srgbClr val="F3D2D2"/>
                    </a:solidFill>
                  </a:tcPr>
                </a:tc>
                <a:tc>
                  <a:txBody>
                    <a:bodyPr/>
                    <a:lstStyle/>
                    <a:p>
                      <a:pPr algn="ctr">
                        <a:defRPr sz="1600"/>
                      </a:pPr>
                      <a:r>
                        <a:rPr b="1" dirty="0"/>
                        <a:t>13名</a:t>
                      </a:r>
                    </a:p>
                  </a:txBody>
                  <a:tcPr>
                    <a:solidFill>
                      <a:srgbClr val="F3D2D2"/>
                    </a:solidFill>
                  </a:tcPr>
                </a:tc>
                <a:tc>
                  <a:txBody>
                    <a:bodyPr/>
                    <a:lstStyle/>
                    <a:p>
                      <a:pPr algn="ctr">
                        <a:defRPr sz="1600"/>
                      </a:pPr>
                      <a:r>
                        <a:rPr b="1" dirty="0"/>
                        <a:t>24.5％</a:t>
                      </a:r>
                    </a:p>
                  </a:txBody>
                  <a:tcPr>
                    <a:solidFill>
                      <a:srgbClr val="F3D2D2"/>
                    </a:solidFill>
                  </a:tcPr>
                </a:tc>
                <a:extLst>
                  <a:ext uri="{0D108BD9-81ED-4DB2-BD59-A6C34878D82A}">
                    <a16:rowId xmlns:a16="http://schemas.microsoft.com/office/drawing/2014/main" val="10001"/>
                  </a:ext>
                </a:extLst>
              </a:tr>
              <a:tr h="609600">
                <a:tc>
                  <a:txBody>
                    <a:bodyPr/>
                    <a:lstStyle/>
                    <a:p>
                      <a:pPr algn="ctr">
                        <a:defRPr sz="1600"/>
                      </a:pPr>
                      <a:r>
                        <a:rPr b="1"/>
                        <a:t>令和4年度</a:t>
                      </a:r>
                    </a:p>
                  </a:txBody>
                  <a:tcPr>
                    <a:solidFill>
                      <a:srgbClr val="F3D2D2"/>
                    </a:solidFill>
                  </a:tcPr>
                </a:tc>
                <a:tc>
                  <a:txBody>
                    <a:bodyPr/>
                    <a:lstStyle/>
                    <a:p>
                      <a:pPr algn="ctr">
                        <a:defRPr sz="1600"/>
                      </a:pPr>
                      <a:r>
                        <a:rPr b="1"/>
                        <a:t>12名</a:t>
                      </a:r>
                    </a:p>
                  </a:txBody>
                  <a:tcPr>
                    <a:solidFill>
                      <a:srgbClr val="F3D2D2"/>
                    </a:solidFill>
                  </a:tcPr>
                </a:tc>
                <a:tc>
                  <a:txBody>
                    <a:bodyPr/>
                    <a:lstStyle/>
                    <a:p>
                      <a:pPr algn="ctr">
                        <a:defRPr sz="1600"/>
                      </a:pPr>
                      <a:r>
                        <a:rPr b="1"/>
                        <a:t>23.5％</a:t>
                      </a:r>
                    </a:p>
                  </a:txBody>
                  <a:tcPr>
                    <a:solidFill>
                      <a:srgbClr val="F3D2D2"/>
                    </a:solidFill>
                  </a:tcPr>
                </a:tc>
                <a:extLst>
                  <a:ext uri="{0D108BD9-81ED-4DB2-BD59-A6C34878D82A}">
                    <a16:rowId xmlns:a16="http://schemas.microsoft.com/office/drawing/2014/main" val="10002"/>
                  </a:ext>
                </a:extLst>
              </a:tr>
              <a:tr h="609600">
                <a:tc>
                  <a:txBody>
                    <a:bodyPr/>
                    <a:lstStyle/>
                    <a:p>
                      <a:pPr algn="ctr">
                        <a:defRPr sz="1600"/>
                      </a:pPr>
                      <a:r>
                        <a:rPr b="1"/>
                        <a:t>令和5年度</a:t>
                      </a:r>
                    </a:p>
                  </a:txBody>
                  <a:tcPr>
                    <a:solidFill>
                      <a:srgbClr val="F3D2D2"/>
                    </a:solidFill>
                  </a:tcPr>
                </a:tc>
                <a:tc>
                  <a:txBody>
                    <a:bodyPr/>
                    <a:lstStyle/>
                    <a:p>
                      <a:pPr algn="ctr">
                        <a:defRPr sz="1600"/>
                      </a:pPr>
                      <a:r>
                        <a:rPr b="1"/>
                        <a:t>14名</a:t>
                      </a:r>
                    </a:p>
                  </a:txBody>
                  <a:tcPr>
                    <a:solidFill>
                      <a:srgbClr val="F3D2D2"/>
                    </a:solidFill>
                  </a:tcPr>
                </a:tc>
                <a:tc>
                  <a:txBody>
                    <a:bodyPr/>
                    <a:lstStyle/>
                    <a:p>
                      <a:pPr algn="ctr">
                        <a:defRPr sz="1600"/>
                      </a:pPr>
                      <a:r>
                        <a:rPr b="1"/>
                        <a:t>23.7％</a:t>
                      </a:r>
                    </a:p>
                  </a:txBody>
                  <a:tcPr>
                    <a:solidFill>
                      <a:srgbClr val="F3D2D2"/>
                    </a:solidFill>
                  </a:tcPr>
                </a:tc>
                <a:extLst>
                  <a:ext uri="{0D108BD9-81ED-4DB2-BD59-A6C34878D82A}">
                    <a16:rowId xmlns:a16="http://schemas.microsoft.com/office/drawing/2014/main" val="10003"/>
                  </a:ext>
                </a:extLst>
              </a:tr>
              <a:tr h="609600">
                <a:tc>
                  <a:txBody>
                    <a:bodyPr/>
                    <a:lstStyle/>
                    <a:p>
                      <a:pPr algn="ctr">
                        <a:defRPr sz="1600"/>
                      </a:pPr>
                      <a:r>
                        <a:rPr b="1"/>
                        <a:t>令和6年度</a:t>
                      </a:r>
                    </a:p>
                  </a:txBody>
                  <a:tcPr>
                    <a:solidFill>
                      <a:srgbClr val="F3D2D2"/>
                    </a:solidFill>
                  </a:tcPr>
                </a:tc>
                <a:tc>
                  <a:txBody>
                    <a:bodyPr/>
                    <a:lstStyle/>
                    <a:p>
                      <a:pPr algn="ctr">
                        <a:defRPr sz="1600"/>
                      </a:pPr>
                      <a:r>
                        <a:rPr b="1"/>
                        <a:t>8名</a:t>
                      </a:r>
                    </a:p>
                  </a:txBody>
                  <a:tcPr>
                    <a:solidFill>
                      <a:srgbClr val="F3D2D2"/>
                    </a:solidFill>
                  </a:tcPr>
                </a:tc>
                <a:tc>
                  <a:txBody>
                    <a:bodyPr/>
                    <a:lstStyle/>
                    <a:p>
                      <a:pPr algn="ctr">
                        <a:defRPr sz="1600"/>
                      </a:pPr>
                      <a:r>
                        <a:rPr b="1"/>
                        <a:t>14.0％</a:t>
                      </a:r>
                    </a:p>
                  </a:txBody>
                  <a:tcPr>
                    <a:solidFill>
                      <a:srgbClr val="F3D2D2"/>
                    </a:solidFill>
                  </a:tcPr>
                </a:tc>
                <a:extLst>
                  <a:ext uri="{0D108BD9-81ED-4DB2-BD59-A6C34878D82A}">
                    <a16:rowId xmlns:a16="http://schemas.microsoft.com/office/drawing/2014/main" val="10004"/>
                  </a:ext>
                </a:extLst>
              </a:tr>
              <a:tr h="609600">
                <a:tc>
                  <a:txBody>
                    <a:bodyPr/>
                    <a:lstStyle/>
                    <a:p>
                      <a:pPr algn="ctr">
                        <a:defRPr sz="1600"/>
                      </a:pPr>
                      <a:r>
                        <a:rPr b="1"/>
                        <a:t>令和7年度</a:t>
                      </a:r>
                    </a:p>
                  </a:txBody>
                  <a:tcPr>
                    <a:solidFill>
                      <a:srgbClr val="F3D2D2"/>
                    </a:solidFill>
                  </a:tcPr>
                </a:tc>
                <a:tc>
                  <a:txBody>
                    <a:bodyPr/>
                    <a:lstStyle/>
                    <a:p>
                      <a:pPr algn="ctr">
                        <a:defRPr sz="1600"/>
                      </a:pPr>
                      <a:r>
                        <a:rPr b="1" dirty="0"/>
                        <a:t>11名</a:t>
                      </a:r>
                    </a:p>
                  </a:txBody>
                  <a:tcPr>
                    <a:solidFill>
                      <a:srgbClr val="F3D2D2"/>
                    </a:solidFill>
                  </a:tcPr>
                </a:tc>
                <a:tc>
                  <a:txBody>
                    <a:bodyPr/>
                    <a:lstStyle/>
                    <a:p>
                      <a:pPr algn="ctr">
                        <a:defRPr sz="1600"/>
                      </a:pPr>
                      <a:r>
                        <a:rPr b="1" dirty="0"/>
                        <a:t>21.2％</a:t>
                      </a:r>
                    </a:p>
                  </a:txBody>
                  <a:tcPr>
                    <a:solidFill>
                      <a:srgbClr val="F3D2D2"/>
                    </a:solidFill>
                  </a:tcPr>
                </a:tc>
                <a:extLst>
                  <a:ext uri="{0D108BD9-81ED-4DB2-BD59-A6C34878D82A}">
                    <a16:rowId xmlns:a16="http://schemas.microsoft.com/office/drawing/2014/main" val="10005"/>
                  </a:ext>
                </a:extLst>
              </a:tr>
            </a:tbl>
          </a:graphicData>
        </a:graphic>
      </p:graphicFrame>
      <p:sp>
        <p:nvSpPr>
          <p:cNvPr id="11" name="テキスト ボックス 10">
            <a:extLst>
              <a:ext uri="{FF2B5EF4-FFF2-40B4-BE49-F238E27FC236}">
                <a16:creationId xmlns:a16="http://schemas.microsoft.com/office/drawing/2014/main" id="{48B410B2-018D-AC86-A616-E617E84A3278}"/>
              </a:ext>
            </a:extLst>
          </p:cNvPr>
          <p:cNvSpPr txBox="1"/>
          <p:nvPr/>
        </p:nvSpPr>
        <p:spPr>
          <a:xfrm>
            <a:off x="7276554" y="1084216"/>
            <a:ext cx="4656366" cy="523220"/>
          </a:xfrm>
          <a:prstGeom prst="rect">
            <a:avLst/>
          </a:prstGeom>
          <a:noFill/>
        </p:spPr>
        <p:txBody>
          <a:bodyPr wrap="square">
            <a:spAutoFit/>
          </a:bodyPr>
          <a:lstStyle/>
          <a:p>
            <a:pPr>
              <a:defRPr sz="2800" b="1"/>
            </a:pPr>
            <a:r>
              <a:rPr lang="ja-JP" altLang="en-US" dirty="0"/>
              <a:t>● 離職状況ポートフォリオ</a:t>
            </a:r>
          </a:p>
        </p:txBody>
      </p:sp>
      <p:graphicFrame>
        <p:nvGraphicFramePr>
          <p:cNvPr id="12" name="Table 2">
            <a:extLst>
              <a:ext uri="{FF2B5EF4-FFF2-40B4-BE49-F238E27FC236}">
                <a16:creationId xmlns:a16="http://schemas.microsoft.com/office/drawing/2014/main" id="{DED3BDC0-0E2E-26B5-FC9A-0195C9D564C0}"/>
              </a:ext>
            </a:extLst>
          </p:cNvPr>
          <p:cNvGraphicFramePr>
            <a:graphicFrameLocks noGrp="1"/>
          </p:cNvGraphicFramePr>
          <p:nvPr>
            <p:extLst>
              <p:ext uri="{D42A27DB-BD31-4B8C-83A1-F6EECF244321}">
                <p14:modId xmlns:p14="http://schemas.microsoft.com/office/powerpoint/2010/main" val="1019977787"/>
              </p:ext>
            </p:extLst>
          </p:nvPr>
        </p:nvGraphicFramePr>
        <p:xfrm>
          <a:off x="6472648" y="2311370"/>
          <a:ext cx="5623560" cy="3593796"/>
        </p:xfrm>
        <a:graphic>
          <a:graphicData uri="http://schemas.openxmlformats.org/drawingml/2006/table">
            <a:tbl>
              <a:tblPr firstRow="1" bandRow="1">
                <a:tableStyleId>{5C22544A-7EE6-4342-B048-85BDC9FD1C3A}</a:tableStyleId>
              </a:tblPr>
              <a:tblGrid>
                <a:gridCol w="1760695">
                  <a:extLst>
                    <a:ext uri="{9D8B030D-6E8A-4147-A177-3AD203B41FA5}">
                      <a16:colId xmlns:a16="http://schemas.microsoft.com/office/drawing/2014/main" val="20000"/>
                    </a:ext>
                  </a:extLst>
                </a:gridCol>
                <a:gridCol w="1686487">
                  <a:extLst>
                    <a:ext uri="{9D8B030D-6E8A-4147-A177-3AD203B41FA5}">
                      <a16:colId xmlns:a16="http://schemas.microsoft.com/office/drawing/2014/main" val="20001"/>
                    </a:ext>
                  </a:extLst>
                </a:gridCol>
                <a:gridCol w="2176378">
                  <a:extLst>
                    <a:ext uri="{9D8B030D-6E8A-4147-A177-3AD203B41FA5}">
                      <a16:colId xmlns:a16="http://schemas.microsoft.com/office/drawing/2014/main" val="20002"/>
                    </a:ext>
                  </a:extLst>
                </a:gridCol>
              </a:tblGrid>
              <a:tr h="598966">
                <a:tc>
                  <a:txBody>
                    <a:bodyPr/>
                    <a:lstStyle/>
                    <a:p>
                      <a:pPr algn="ctr">
                        <a:defRPr sz="1800"/>
                      </a:pPr>
                      <a:r>
                        <a:rPr sz="1600" dirty="0" err="1">
                          <a:solidFill>
                            <a:schemeClr val="tx1"/>
                          </a:solidFill>
                        </a:rPr>
                        <a:t>年度</a:t>
                      </a:r>
                      <a:endParaRPr sz="1600" dirty="0">
                        <a:solidFill>
                          <a:schemeClr val="tx1"/>
                        </a:solidFill>
                      </a:endParaRPr>
                    </a:p>
                  </a:txBody>
                  <a:tcPr>
                    <a:solidFill>
                      <a:srgbClr val="DCDCDC"/>
                    </a:solidFill>
                  </a:tcPr>
                </a:tc>
                <a:tc>
                  <a:txBody>
                    <a:bodyPr/>
                    <a:lstStyle/>
                    <a:p>
                      <a:pPr algn="ctr">
                        <a:defRPr sz="1800"/>
                      </a:pPr>
                      <a:r>
                        <a:rPr sz="1600" dirty="0" err="1">
                          <a:solidFill>
                            <a:schemeClr val="tx1"/>
                          </a:solidFill>
                        </a:rPr>
                        <a:t>退職者数</a:t>
                      </a:r>
                      <a:endParaRPr sz="1600" dirty="0">
                        <a:solidFill>
                          <a:schemeClr val="tx1"/>
                        </a:solidFill>
                      </a:endParaRPr>
                    </a:p>
                  </a:txBody>
                  <a:tcPr>
                    <a:solidFill>
                      <a:srgbClr val="DCDCDC"/>
                    </a:solidFill>
                  </a:tcPr>
                </a:tc>
                <a:tc>
                  <a:txBody>
                    <a:bodyPr/>
                    <a:lstStyle/>
                    <a:p>
                      <a:pPr algn="ctr">
                        <a:defRPr sz="1800"/>
                      </a:pPr>
                      <a:r>
                        <a:rPr sz="1600">
                          <a:solidFill>
                            <a:schemeClr val="tx1"/>
                          </a:solidFill>
                        </a:rPr>
                        <a:t>離職率</a:t>
                      </a:r>
                    </a:p>
                  </a:txBody>
                  <a:tcPr>
                    <a:solidFill>
                      <a:srgbClr val="DCDCDC"/>
                    </a:solidFill>
                  </a:tcPr>
                </a:tc>
                <a:extLst>
                  <a:ext uri="{0D108BD9-81ED-4DB2-BD59-A6C34878D82A}">
                    <a16:rowId xmlns:a16="http://schemas.microsoft.com/office/drawing/2014/main" val="10000"/>
                  </a:ext>
                </a:extLst>
              </a:tr>
              <a:tr h="598966">
                <a:tc>
                  <a:txBody>
                    <a:bodyPr/>
                    <a:lstStyle/>
                    <a:p>
                      <a:pPr algn="ctr">
                        <a:defRPr sz="1800"/>
                      </a:pPr>
                      <a:r>
                        <a:rPr sz="1600" dirty="0">
                          <a:solidFill>
                            <a:schemeClr val="tx1"/>
                          </a:solidFill>
                        </a:rPr>
                        <a:t>令和3年度</a:t>
                      </a:r>
                    </a:p>
                  </a:txBody>
                  <a:tcPr>
                    <a:solidFill>
                      <a:srgbClr val="EBD2D2"/>
                    </a:solidFill>
                  </a:tcPr>
                </a:tc>
                <a:tc>
                  <a:txBody>
                    <a:bodyPr/>
                    <a:lstStyle/>
                    <a:p>
                      <a:pPr algn="ctr">
                        <a:defRPr sz="1800"/>
                      </a:pPr>
                      <a:r>
                        <a:rPr sz="1600" dirty="0">
                          <a:solidFill>
                            <a:schemeClr val="tx1"/>
                          </a:solidFill>
                        </a:rPr>
                        <a:t>9名</a:t>
                      </a:r>
                    </a:p>
                  </a:txBody>
                  <a:tcPr>
                    <a:solidFill>
                      <a:srgbClr val="EBD2D2"/>
                    </a:solidFill>
                  </a:tcPr>
                </a:tc>
                <a:tc>
                  <a:txBody>
                    <a:bodyPr/>
                    <a:lstStyle/>
                    <a:p>
                      <a:pPr algn="ctr">
                        <a:defRPr sz="1800"/>
                      </a:pPr>
                      <a:r>
                        <a:rPr sz="1600">
                          <a:solidFill>
                            <a:schemeClr val="tx1"/>
                          </a:solidFill>
                        </a:rPr>
                        <a:t>17.0％</a:t>
                      </a:r>
                    </a:p>
                  </a:txBody>
                  <a:tcPr>
                    <a:solidFill>
                      <a:srgbClr val="EBD2D2"/>
                    </a:solidFill>
                  </a:tcPr>
                </a:tc>
                <a:extLst>
                  <a:ext uri="{0D108BD9-81ED-4DB2-BD59-A6C34878D82A}">
                    <a16:rowId xmlns:a16="http://schemas.microsoft.com/office/drawing/2014/main" val="10001"/>
                  </a:ext>
                </a:extLst>
              </a:tr>
              <a:tr h="598966">
                <a:tc>
                  <a:txBody>
                    <a:bodyPr/>
                    <a:lstStyle/>
                    <a:p>
                      <a:pPr algn="ctr">
                        <a:defRPr sz="1800"/>
                      </a:pPr>
                      <a:r>
                        <a:rPr sz="1600" dirty="0">
                          <a:solidFill>
                            <a:schemeClr val="tx1"/>
                          </a:solidFill>
                        </a:rPr>
                        <a:t>令和4年度</a:t>
                      </a:r>
                    </a:p>
                  </a:txBody>
                  <a:tcPr>
                    <a:solidFill>
                      <a:srgbClr val="EBD2D2"/>
                    </a:solidFill>
                  </a:tcPr>
                </a:tc>
                <a:tc>
                  <a:txBody>
                    <a:bodyPr/>
                    <a:lstStyle/>
                    <a:p>
                      <a:pPr algn="ctr">
                        <a:defRPr sz="1800"/>
                      </a:pPr>
                      <a:r>
                        <a:rPr sz="1600" dirty="0">
                          <a:solidFill>
                            <a:schemeClr val="tx1"/>
                          </a:solidFill>
                        </a:rPr>
                        <a:t>6名</a:t>
                      </a:r>
                    </a:p>
                  </a:txBody>
                  <a:tcPr>
                    <a:solidFill>
                      <a:srgbClr val="EBD2D2"/>
                    </a:solidFill>
                  </a:tcPr>
                </a:tc>
                <a:tc>
                  <a:txBody>
                    <a:bodyPr/>
                    <a:lstStyle/>
                    <a:p>
                      <a:pPr algn="ctr">
                        <a:defRPr sz="1800"/>
                      </a:pPr>
                      <a:r>
                        <a:rPr sz="1600" dirty="0">
                          <a:solidFill>
                            <a:schemeClr val="tx1"/>
                          </a:solidFill>
                        </a:rPr>
                        <a:t>11.8％</a:t>
                      </a:r>
                    </a:p>
                  </a:txBody>
                  <a:tcPr>
                    <a:solidFill>
                      <a:srgbClr val="EBD2D2"/>
                    </a:solidFill>
                  </a:tcPr>
                </a:tc>
                <a:extLst>
                  <a:ext uri="{0D108BD9-81ED-4DB2-BD59-A6C34878D82A}">
                    <a16:rowId xmlns:a16="http://schemas.microsoft.com/office/drawing/2014/main" val="10002"/>
                  </a:ext>
                </a:extLst>
              </a:tr>
              <a:tr h="598966">
                <a:tc>
                  <a:txBody>
                    <a:bodyPr/>
                    <a:lstStyle/>
                    <a:p>
                      <a:pPr algn="ctr">
                        <a:defRPr sz="1800"/>
                      </a:pPr>
                      <a:r>
                        <a:rPr sz="1600">
                          <a:solidFill>
                            <a:schemeClr val="tx1"/>
                          </a:solidFill>
                        </a:rPr>
                        <a:t>令和5年度</a:t>
                      </a:r>
                    </a:p>
                  </a:txBody>
                  <a:tcPr>
                    <a:solidFill>
                      <a:srgbClr val="EBD2D2"/>
                    </a:solidFill>
                  </a:tcPr>
                </a:tc>
                <a:tc>
                  <a:txBody>
                    <a:bodyPr/>
                    <a:lstStyle/>
                    <a:p>
                      <a:pPr algn="ctr">
                        <a:defRPr sz="1800"/>
                      </a:pPr>
                      <a:r>
                        <a:rPr sz="1600">
                          <a:solidFill>
                            <a:schemeClr val="tx1"/>
                          </a:solidFill>
                        </a:rPr>
                        <a:t>7名</a:t>
                      </a:r>
                    </a:p>
                  </a:txBody>
                  <a:tcPr>
                    <a:solidFill>
                      <a:srgbClr val="EBD2D2"/>
                    </a:solidFill>
                  </a:tcPr>
                </a:tc>
                <a:tc>
                  <a:txBody>
                    <a:bodyPr/>
                    <a:lstStyle/>
                    <a:p>
                      <a:pPr algn="ctr">
                        <a:defRPr sz="1800"/>
                      </a:pPr>
                      <a:r>
                        <a:rPr sz="1600" dirty="0">
                          <a:solidFill>
                            <a:schemeClr val="tx1"/>
                          </a:solidFill>
                        </a:rPr>
                        <a:t>11.9％</a:t>
                      </a:r>
                    </a:p>
                  </a:txBody>
                  <a:tcPr>
                    <a:solidFill>
                      <a:srgbClr val="EBD2D2"/>
                    </a:solidFill>
                  </a:tcPr>
                </a:tc>
                <a:extLst>
                  <a:ext uri="{0D108BD9-81ED-4DB2-BD59-A6C34878D82A}">
                    <a16:rowId xmlns:a16="http://schemas.microsoft.com/office/drawing/2014/main" val="10003"/>
                  </a:ext>
                </a:extLst>
              </a:tr>
              <a:tr h="598966">
                <a:tc>
                  <a:txBody>
                    <a:bodyPr/>
                    <a:lstStyle/>
                    <a:p>
                      <a:pPr algn="ctr">
                        <a:defRPr sz="1800"/>
                      </a:pPr>
                      <a:r>
                        <a:rPr sz="1600">
                          <a:solidFill>
                            <a:schemeClr val="tx1"/>
                          </a:solidFill>
                        </a:rPr>
                        <a:t>令和6年度</a:t>
                      </a:r>
                    </a:p>
                  </a:txBody>
                  <a:tcPr>
                    <a:solidFill>
                      <a:srgbClr val="EBD2D2"/>
                    </a:solidFill>
                  </a:tcPr>
                </a:tc>
                <a:tc>
                  <a:txBody>
                    <a:bodyPr/>
                    <a:lstStyle/>
                    <a:p>
                      <a:pPr algn="ctr">
                        <a:defRPr sz="1800"/>
                      </a:pPr>
                      <a:r>
                        <a:rPr sz="1600">
                          <a:solidFill>
                            <a:schemeClr val="tx1"/>
                          </a:solidFill>
                        </a:rPr>
                        <a:t>6名</a:t>
                      </a:r>
                    </a:p>
                  </a:txBody>
                  <a:tcPr>
                    <a:solidFill>
                      <a:srgbClr val="EBD2D2"/>
                    </a:solidFill>
                  </a:tcPr>
                </a:tc>
                <a:tc>
                  <a:txBody>
                    <a:bodyPr/>
                    <a:lstStyle/>
                    <a:p>
                      <a:pPr algn="ctr">
                        <a:defRPr sz="1800"/>
                      </a:pPr>
                      <a:r>
                        <a:rPr sz="1600" dirty="0">
                          <a:solidFill>
                            <a:schemeClr val="tx1"/>
                          </a:solidFill>
                        </a:rPr>
                        <a:t>10.5％</a:t>
                      </a:r>
                    </a:p>
                  </a:txBody>
                  <a:tcPr>
                    <a:solidFill>
                      <a:srgbClr val="EBD2D2"/>
                    </a:solidFill>
                  </a:tcPr>
                </a:tc>
                <a:extLst>
                  <a:ext uri="{0D108BD9-81ED-4DB2-BD59-A6C34878D82A}">
                    <a16:rowId xmlns:a16="http://schemas.microsoft.com/office/drawing/2014/main" val="10004"/>
                  </a:ext>
                </a:extLst>
              </a:tr>
              <a:tr h="598966">
                <a:tc>
                  <a:txBody>
                    <a:bodyPr/>
                    <a:lstStyle/>
                    <a:p>
                      <a:pPr algn="ctr">
                        <a:defRPr sz="1800"/>
                      </a:pPr>
                      <a:r>
                        <a:rPr sz="1600">
                          <a:solidFill>
                            <a:schemeClr val="tx1"/>
                          </a:solidFill>
                        </a:rPr>
                        <a:t>令和7年度</a:t>
                      </a:r>
                    </a:p>
                  </a:txBody>
                  <a:tcPr>
                    <a:solidFill>
                      <a:srgbClr val="EBD2D2"/>
                    </a:solidFill>
                  </a:tcPr>
                </a:tc>
                <a:tc>
                  <a:txBody>
                    <a:bodyPr/>
                    <a:lstStyle/>
                    <a:p>
                      <a:pPr algn="ctr">
                        <a:defRPr sz="1800"/>
                      </a:pPr>
                      <a:r>
                        <a:rPr sz="1600">
                          <a:solidFill>
                            <a:schemeClr val="tx1"/>
                          </a:solidFill>
                        </a:rPr>
                        <a:t>7名</a:t>
                      </a:r>
                    </a:p>
                  </a:txBody>
                  <a:tcPr>
                    <a:solidFill>
                      <a:srgbClr val="EBD2D2"/>
                    </a:solidFill>
                  </a:tcPr>
                </a:tc>
                <a:tc>
                  <a:txBody>
                    <a:bodyPr/>
                    <a:lstStyle/>
                    <a:p>
                      <a:pPr algn="ctr">
                        <a:defRPr sz="1800"/>
                      </a:pPr>
                      <a:r>
                        <a:rPr sz="1600" dirty="0">
                          <a:solidFill>
                            <a:schemeClr val="tx1"/>
                          </a:solidFill>
                        </a:rPr>
                        <a:t>11％</a:t>
                      </a:r>
                    </a:p>
                  </a:txBody>
                  <a:tcPr>
                    <a:solidFill>
                      <a:srgbClr val="EBD2D2"/>
                    </a:solidFill>
                  </a:tcPr>
                </a:tc>
                <a:extLst>
                  <a:ext uri="{0D108BD9-81ED-4DB2-BD59-A6C34878D82A}">
                    <a16:rowId xmlns:a16="http://schemas.microsoft.com/office/drawing/2014/main" val="10005"/>
                  </a:ext>
                </a:extLst>
              </a:tr>
            </a:tbl>
          </a:graphicData>
        </a:graphic>
      </p:graphicFrame>
      <p:sp>
        <p:nvSpPr>
          <p:cNvPr id="13" name="正方形/長方形 12">
            <a:extLst>
              <a:ext uri="{FF2B5EF4-FFF2-40B4-BE49-F238E27FC236}">
                <a16:creationId xmlns:a16="http://schemas.microsoft.com/office/drawing/2014/main" id="{62561EA0-A16F-72E0-8ACA-4B8A7498EA62}"/>
              </a:ext>
            </a:extLst>
          </p:cNvPr>
          <p:cNvSpPr/>
          <p:nvPr/>
        </p:nvSpPr>
        <p:spPr>
          <a:xfrm>
            <a:off x="7896497" y="6204003"/>
            <a:ext cx="3905794" cy="307777"/>
          </a:xfrm>
          <a:prstGeom prst="rect">
            <a:avLst/>
          </a:prstGeom>
          <a:noFill/>
        </p:spPr>
        <p:txBody>
          <a:bodyPr wrap="square" lIns="91440" tIns="45720" rIns="91440" bIns="45720">
            <a:spAutoFit/>
          </a:bodyPr>
          <a:lstStyle/>
          <a:p>
            <a:pPr algn="ctr"/>
            <a:r>
              <a:rPr lang="ja-JP" altLang="en-US" sz="1400" b="0" cap="none" spc="0" dirty="0">
                <a:ln w="0"/>
                <a:solidFill>
                  <a:schemeClr val="tx1"/>
                </a:solidFill>
                <a:effectLst>
                  <a:outerShdw blurRad="38100" dist="19050" dir="2700000" algn="tl" rotWithShape="0">
                    <a:schemeClr val="dk1">
                      <a:alpha val="40000"/>
                    </a:schemeClr>
                  </a:outerShdw>
                </a:effectLst>
              </a:rPr>
              <a:t>令和</a:t>
            </a:r>
            <a:r>
              <a:rPr lang="en-US" altLang="ja-JP" sz="1400" b="0" cap="none" spc="0" dirty="0">
                <a:ln w="0"/>
                <a:solidFill>
                  <a:schemeClr val="tx1"/>
                </a:solidFill>
                <a:effectLst>
                  <a:outerShdw blurRad="38100" dist="19050" dir="2700000" algn="tl" rotWithShape="0">
                    <a:schemeClr val="dk1">
                      <a:alpha val="40000"/>
                    </a:schemeClr>
                  </a:outerShdw>
                </a:effectLst>
              </a:rPr>
              <a:t>7</a:t>
            </a:r>
            <a:r>
              <a:rPr lang="ja-JP" altLang="en-US" sz="1400" b="0" cap="none" spc="0" dirty="0">
                <a:ln w="0"/>
                <a:solidFill>
                  <a:schemeClr val="tx1"/>
                </a:solidFill>
                <a:effectLst>
                  <a:outerShdw blurRad="38100" dist="19050" dir="2700000" algn="tl" rotWithShape="0">
                    <a:schemeClr val="dk1">
                      <a:alpha val="40000"/>
                    </a:schemeClr>
                  </a:outerShdw>
                </a:effectLst>
              </a:rPr>
              <a:t>年</a:t>
            </a:r>
            <a:r>
              <a:rPr lang="en-US" altLang="ja-JP" sz="1400" b="0" cap="none" spc="0" dirty="0">
                <a:ln w="0"/>
                <a:solidFill>
                  <a:schemeClr val="tx1"/>
                </a:solidFill>
                <a:effectLst>
                  <a:outerShdw blurRad="38100" dist="19050" dir="2700000" algn="tl" rotWithShape="0">
                    <a:schemeClr val="dk1">
                      <a:alpha val="40000"/>
                    </a:schemeClr>
                  </a:outerShdw>
                </a:effectLst>
              </a:rPr>
              <a:t>12</a:t>
            </a:r>
            <a:r>
              <a:rPr lang="ja-JP" altLang="en-US" sz="1400" b="0" cap="none" spc="0" dirty="0">
                <a:ln w="0"/>
                <a:solidFill>
                  <a:schemeClr val="tx1"/>
                </a:solidFill>
                <a:effectLst>
                  <a:outerShdw blurRad="38100" dist="19050" dir="2700000" algn="tl" rotWithShape="0">
                    <a:schemeClr val="dk1">
                      <a:alpha val="40000"/>
                    </a:schemeClr>
                  </a:outerShdw>
                </a:effectLst>
              </a:rPr>
              <a:t>月</a:t>
            </a:r>
            <a:r>
              <a:rPr lang="en-US" altLang="ja-JP" sz="1400" b="0" cap="none" spc="0" dirty="0">
                <a:ln w="0"/>
                <a:solidFill>
                  <a:schemeClr val="tx1"/>
                </a:solidFill>
                <a:effectLst>
                  <a:outerShdw blurRad="38100" dist="19050" dir="2700000" algn="tl" rotWithShape="0">
                    <a:schemeClr val="dk1">
                      <a:alpha val="40000"/>
                    </a:schemeClr>
                  </a:outerShdw>
                </a:effectLst>
              </a:rPr>
              <a:t>1</a:t>
            </a:r>
            <a:r>
              <a:rPr lang="ja-JP" altLang="en-US" sz="1400" b="0" cap="none" spc="0" dirty="0">
                <a:ln w="0"/>
                <a:solidFill>
                  <a:schemeClr val="tx1"/>
                </a:solidFill>
                <a:effectLst>
                  <a:outerShdw blurRad="38100" dist="19050" dir="2700000" algn="tl" rotWithShape="0">
                    <a:schemeClr val="dk1">
                      <a:alpha val="40000"/>
                    </a:schemeClr>
                  </a:outerShdw>
                </a:effectLst>
              </a:rPr>
              <a:t>日現在</a:t>
            </a:r>
          </a:p>
        </p:txBody>
      </p:sp>
    </p:spTree>
    <p:extLst>
      <p:ext uri="{BB962C8B-B14F-4D97-AF65-F5344CB8AC3E}">
        <p14:creationId xmlns:p14="http://schemas.microsoft.com/office/powerpoint/2010/main" val="170795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F38BF-ECF6-C64E-6140-1591D83FC43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3767711-AB50-956B-4A23-75011139D1C0}"/>
              </a:ext>
            </a:extLst>
          </p:cNvPr>
          <p:cNvSpPr>
            <a:spLocks noGrp="1"/>
          </p:cNvSpPr>
          <p:nvPr>
            <p:ph type="title"/>
          </p:nvPr>
        </p:nvSpPr>
        <p:spPr/>
        <p:txBody>
          <a:bodyPr/>
          <a:lstStyle/>
          <a:p>
            <a:r>
              <a:rPr kumimoji="1" lang="en-US" altLang="ja-JP" sz="1800" b="0" i="0" u="none" strike="noStrike" kern="1200" cap="none" spc="0" normalizeH="0" baseline="0" noProof="0" dirty="0">
                <a:ln>
                  <a:noFill/>
                </a:ln>
                <a:solidFill>
                  <a:srgbClr val="FFFFFF"/>
                </a:solidFill>
                <a:effectLst/>
                <a:uLnTx/>
                <a:uFillTx/>
                <a:latin typeface="BIZ UDPゴシック"/>
                <a:ea typeface="BIZ UDPゴシック"/>
                <a:cs typeface="+mj-cs"/>
              </a:rPr>
              <a:t>2. </a:t>
            </a:r>
            <a:r>
              <a:rPr kumimoji="1" lang="ja-JP" altLang="en-US" sz="1800" b="0" i="0" u="none" strike="noStrike" kern="1200" cap="none" spc="0" normalizeH="0" baseline="0" noProof="0" dirty="0">
                <a:ln>
                  <a:noFill/>
                </a:ln>
                <a:solidFill>
                  <a:srgbClr val="FFFFFF"/>
                </a:solidFill>
                <a:effectLst/>
                <a:uLnTx/>
                <a:uFillTx/>
                <a:latin typeface="BIZ UDPゴシック"/>
                <a:ea typeface="BIZ UDPゴシック"/>
                <a:cs typeface="+mj-cs"/>
              </a:rPr>
              <a:t>一目で分かる西城福祉会</a:t>
            </a:r>
            <a:endParaRPr kumimoji="1" lang="ja-JP" altLang="en-US" dirty="0"/>
          </a:p>
        </p:txBody>
      </p:sp>
      <p:sp>
        <p:nvSpPr>
          <p:cNvPr id="3" name="スライド番号プレースホルダー 2">
            <a:extLst>
              <a:ext uri="{FF2B5EF4-FFF2-40B4-BE49-F238E27FC236}">
                <a16:creationId xmlns:a16="http://schemas.microsoft.com/office/drawing/2014/main" id="{38E26E39-573D-B099-27B6-C7923164731B}"/>
              </a:ext>
            </a:extLst>
          </p:cNvPr>
          <p:cNvSpPr>
            <a:spLocks noGrp="1"/>
          </p:cNvSpPr>
          <p:nvPr>
            <p:ph type="sldNum" sz="quarter" idx="12"/>
          </p:nvPr>
        </p:nvSpPr>
        <p:spPr/>
        <p:txBody>
          <a:bodyPr/>
          <a:lstStyle/>
          <a:p>
            <a:fld id="{273F110B-3E81-42E9-B683-BD8814B58ECE}" type="slidenum">
              <a:rPr lang="ja-JP" altLang="en-US" smtClean="0"/>
              <a:pPr/>
              <a:t>7</a:t>
            </a:fld>
            <a:endParaRPr lang="ja-JP" altLang="en-US"/>
          </a:p>
        </p:txBody>
      </p:sp>
      <p:graphicFrame>
        <p:nvGraphicFramePr>
          <p:cNvPr id="12" name="表 11">
            <a:extLst>
              <a:ext uri="{FF2B5EF4-FFF2-40B4-BE49-F238E27FC236}">
                <a16:creationId xmlns:a16="http://schemas.microsoft.com/office/drawing/2014/main" id="{14A20372-958A-7FA4-EFE5-07E08ECF5C6E}"/>
              </a:ext>
            </a:extLst>
          </p:cNvPr>
          <p:cNvGraphicFramePr>
            <a:graphicFrameLocks noGrp="1"/>
          </p:cNvGraphicFramePr>
          <p:nvPr>
            <p:extLst>
              <p:ext uri="{D42A27DB-BD31-4B8C-83A1-F6EECF244321}">
                <p14:modId xmlns:p14="http://schemas.microsoft.com/office/powerpoint/2010/main" val="2544410805"/>
              </p:ext>
            </p:extLst>
          </p:nvPr>
        </p:nvGraphicFramePr>
        <p:xfrm>
          <a:off x="781594" y="1943894"/>
          <a:ext cx="5314406" cy="3470658"/>
        </p:xfrm>
        <a:graphic>
          <a:graphicData uri="http://schemas.openxmlformats.org/drawingml/2006/table">
            <a:tbl>
              <a:tblPr>
                <a:tableStyleId>{69CF1AB2-1976-4502-BF36-3FF5EA218861}</a:tableStyleId>
              </a:tblPr>
              <a:tblGrid>
                <a:gridCol w="2657203">
                  <a:extLst>
                    <a:ext uri="{9D8B030D-6E8A-4147-A177-3AD203B41FA5}">
                      <a16:colId xmlns:a16="http://schemas.microsoft.com/office/drawing/2014/main" val="1594075500"/>
                    </a:ext>
                  </a:extLst>
                </a:gridCol>
                <a:gridCol w="2657203">
                  <a:extLst>
                    <a:ext uri="{9D8B030D-6E8A-4147-A177-3AD203B41FA5}">
                      <a16:colId xmlns:a16="http://schemas.microsoft.com/office/drawing/2014/main" val="3997734195"/>
                    </a:ext>
                  </a:extLst>
                </a:gridCol>
              </a:tblGrid>
              <a:tr h="578443">
                <a:tc>
                  <a:txBody>
                    <a:bodyPr/>
                    <a:lstStyle/>
                    <a:p>
                      <a:pPr algn="ctr">
                        <a:buNone/>
                      </a:pPr>
                      <a:r>
                        <a:rPr lang="ja-JP" altLang="en-US"/>
                        <a:t>年度　</a:t>
                      </a:r>
                    </a:p>
                  </a:txBody>
                  <a:tcPr anchor="ctr"/>
                </a:tc>
                <a:tc>
                  <a:txBody>
                    <a:bodyPr/>
                    <a:lstStyle/>
                    <a:p>
                      <a:pPr algn="ctr">
                        <a:buNone/>
                      </a:pPr>
                      <a:r>
                        <a:rPr lang="zh-CN" altLang="en-US"/>
                        <a:t>平均勤続年数</a:t>
                      </a:r>
                    </a:p>
                  </a:txBody>
                  <a:tcPr anchor="ctr"/>
                </a:tc>
                <a:extLst>
                  <a:ext uri="{0D108BD9-81ED-4DB2-BD59-A6C34878D82A}">
                    <a16:rowId xmlns:a16="http://schemas.microsoft.com/office/drawing/2014/main" val="1608992520"/>
                  </a:ext>
                </a:extLst>
              </a:tr>
              <a:tr h="578443">
                <a:tc>
                  <a:txBody>
                    <a:bodyPr/>
                    <a:lstStyle/>
                    <a:p>
                      <a:pPr algn="ctr">
                        <a:buNone/>
                      </a:pPr>
                      <a:r>
                        <a:rPr lang="ja-JP" altLang="en-US" dirty="0"/>
                        <a:t>令和</a:t>
                      </a:r>
                      <a:r>
                        <a:rPr lang="en-US" altLang="ja-JP" dirty="0"/>
                        <a:t>3</a:t>
                      </a:r>
                      <a:r>
                        <a:rPr lang="ja-JP" altLang="en-US" dirty="0"/>
                        <a:t>年</a:t>
                      </a:r>
                      <a:r>
                        <a:rPr lang="en-US" altLang="ja-JP" dirty="0"/>
                        <a:t>4</a:t>
                      </a:r>
                      <a:r>
                        <a:rPr lang="ja-JP" altLang="en-US" dirty="0"/>
                        <a:t>月</a:t>
                      </a:r>
                      <a:r>
                        <a:rPr lang="en-US" altLang="ja-JP" dirty="0"/>
                        <a:t>1</a:t>
                      </a:r>
                      <a:r>
                        <a:rPr lang="ja-JP" altLang="en-US" dirty="0"/>
                        <a:t>日</a:t>
                      </a:r>
                    </a:p>
                  </a:txBody>
                  <a:tcPr anchor="ctr"/>
                </a:tc>
                <a:tc>
                  <a:txBody>
                    <a:bodyPr/>
                    <a:lstStyle/>
                    <a:p>
                      <a:pPr algn="ctr">
                        <a:buNone/>
                      </a:pPr>
                      <a:r>
                        <a:rPr lang="en-US" altLang="ja-JP"/>
                        <a:t>8.7</a:t>
                      </a:r>
                      <a:r>
                        <a:rPr lang="ja-JP" altLang="en-US"/>
                        <a:t>年</a:t>
                      </a:r>
                    </a:p>
                  </a:txBody>
                  <a:tcPr anchor="ctr"/>
                </a:tc>
                <a:extLst>
                  <a:ext uri="{0D108BD9-81ED-4DB2-BD59-A6C34878D82A}">
                    <a16:rowId xmlns:a16="http://schemas.microsoft.com/office/drawing/2014/main" val="1694637188"/>
                  </a:ext>
                </a:extLst>
              </a:tr>
              <a:tr h="578443">
                <a:tc>
                  <a:txBody>
                    <a:bodyPr/>
                    <a:lstStyle/>
                    <a:p>
                      <a:pPr algn="ctr">
                        <a:buNone/>
                      </a:pPr>
                      <a:r>
                        <a:rPr lang="ja-JP" altLang="en-US"/>
                        <a:t>令和</a:t>
                      </a:r>
                      <a:r>
                        <a:rPr lang="en-US" altLang="ja-JP"/>
                        <a:t>4</a:t>
                      </a:r>
                      <a:r>
                        <a:rPr lang="ja-JP" altLang="en-US"/>
                        <a:t>年</a:t>
                      </a:r>
                      <a:r>
                        <a:rPr lang="en-US" altLang="ja-JP"/>
                        <a:t>4</a:t>
                      </a:r>
                      <a:r>
                        <a:rPr lang="ja-JP" altLang="en-US"/>
                        <a:t>月</a:t>
                      </a:r>
                      <a:r>
                        <a:rPr lang="en-US" altLang="ja-JP"/>
                        <a:t>1</a:t>
                      </a:r>
                      <a:r>
                        <a:rPr lang="ja-JP" altLang="en-US"/>
                        <a:t>日</a:t>
                      </a:r>
                    </a:p>
                  </a:txBody>
                  <a:tcPr anchor="ctr"/>
                </a:tc>
                <a:tc>
                  <a:txBody>
                    <a:bodyPr/>
                    <a:lstStyle/>
                    <a:p>
                      <a:pPr algn="ctr">
                        <a:buNone/>
                      </a:pPr>
                      <a:r>
                        <a:rPr lang="en-US" altLang="ja-JP" dirty="0"/>
                        <a:t>8.4</a:t>
                      </a:r>
                      <a:r>
                        <a:rPr lang="ja-JP" altLang="en-US" dirty="0"/>
                        <a:t>年</a:t>
                      </a:r>
                    </a:p>
                  </a:txBody>
                  <a:tcPr anchor="ctr"/>
                </a:tc>
                <a:extLst>
                  <a:ext uri="{0D108BD9-81ED-4DB2-BD59-A6C34878D82A}">
                    <a16:rowId xmlns:a16="http://schemas.microsoft.com/office/drawing/2014/main" val="4201832084"/>
                  </a:ext>
                </a:extLst>
              </a:tr>
              <a:tr h="578443">
                <a:tc>
                  <a:txBody>
                    <a:bodyPr/>
                    <a:lstStyle/>
                    <a:p>
                      <a:pPr algn="ctr">
                        <a:buNone/>
                      </a:pPr>
                      <a:r>
                        <a:rPr lang="ja-JP" altLang="en-US"/>
                        <a:t>令和</a:t>
                      </a:r>
                      <a:r>
                        <a:rPr lang="en-US" altLang="ja-JP"/>
                        <a:t>5</a:t>
                      </a:r>
                      <a:r>
                        <a:rPr lang="ja-JP" altLang="en-US"/>
                        <a:t>年</a:t>
                      </a:r>
                      <a:r>
                        <a:rPr lang="en-US" altLang="ja-JP"/>
                        <a:t>4</a:t>
                      </a:r>
                      <a:r>
                        <a:rPr lang="ja-JP" altLang="en-US"/>
                        <a:t>月</a:t>
                      </a:r>
                      <a:r>
                        <a:rPr lang="en-US" altLang="ja-JP"/>
                        <a:t>1</a:t>
                      </a:r>
                      <a:r>
                        <a:rPr lang="ja-JP" altLang="en-US"/>
                        <a:t>日</a:t>
                      </a:r>
                    </a:p>
                  </a:txBody>
                  <a:tcPr anchor="ctr"/>
                </a:tc>
                <a:tc>
                  <a:txBody>
                    <a:bodyPr/>
                    <a:lstStyle/>
                    <a:p>
                      <a:pPr algn="ctr">
                        <a:buNone/>
                      </a:pPr>
                      <a:r>
                        <a:rPr lang="en-US" altLang="ja-JP"/>
                        <a:t>8.0</a:t>
                      </a:r>
                      <a:r>
                        <a:rPr lang="ja-JP" altLang="en-US"/>
                        <a:t>年</a:t>
                      </a:r>
                    </a:p>
                  </a:txBody>
                  <a:tcPr anchor="ctr"/>
                </a:tc>
                <a:extLst>
                  <a:ext uri="{0D108BD9-81ED-4DB2-BD59-A6C34878D82A}">
                    <a16:rowId xmlns:a16="http://schemas.microsoft.com/office/drawing/2014/main" val="3018544728"/>
                  </a:ext>
                </a:extLst>
              </a:tr>
              <a:tr h="578443">
                <a:tc>
                  <a:txBody>
                    <a:bodyPr/>
                    <a:lstStyle/>
                    <a:p>
                      <a:pPr algn="ctr">
                        <a:buNone/>
                      </a:pPr>
                      <a:r>
                        <a:rPr lang="ja-JP" altLang="en-US"/>
                        <a:t>令和</a:t>
                      </a:r>
                      <a:r>
                        <a:rPr lang="en-US" altLang="ja-JP"/>
                        <a:t>6</a:t>
                      </a:r>
                      <a:r>
                        <a:rPr lang="ja-JP" altLang="en-US"/>
                        <a:t>年</a:t>
                      </a:r>
                      <a:r>
                        <a:rPr lang="en-US" altLang="ja-JP"/>
                        <a:t>4</a:t>
                      </a:r>
                      <a:r>
                        <a:rPr lang="ja-JP" altLang="en-US"/>
                        <a:t>月</a:t>
                      </a:r>
                      <a:r>
                        <a:rPr lang="en-US" altLang="ja-JP"/>
                        <a:t>1</a:t>
                      </a:r>
                      <a:r>
                        <a:rPr lang="ja-JP" altLang="en-US"/>
                        <a:t>日</a:t>
                      </a:r>
                    </a:p>
                  </a:txBody>
                  <a:tcPr anchor="ctr"/>
                </a:tc>
                <a:tc>
                  <a:txBody>
                    <a:bodyPr/>
                    <a:lstStyle/>
                    <a:p>
                      <a:pPr algn="ctr">
                        <a:buNone/>
                      </a:pPr>
                      <a:r>
                        <a:rPr lang="en-US" altLang="ja-JP" dirty="0"/>
                        <a:t>7.5</a:t>
                      </a:r>
                      <a:r>
                        <a:rPr lang="ja-JP" altLang="en-US" dirty="0"/>
                        <a:t>年</a:t>
                      </a:r>
                    </a:p>
                  </a:txBody>
                  <a:tcPr anchor="ctr"/>
                </a:tc>
                <a:extLst>
                  <a:ext uri="{0D108BD9-81ED-4DB2-BD59-A6C34878D82A}">
                    <a16:rowId xmlns:a16="http://schemas.microsoft.com/office/drawing/2014/main" val="631426694"/>
                  </a:ext>
                </a:extLst>
              </a:tr>
              <a:tr h="578443">
                <a:tc>
                  <a:txBody>
                    <a:bodyPr/>
                    <a:lstStyle/>
                    <a:p>
                      <a:pPr algn="ctr">
                        <a:buNone/>
                      </a:pPr>
                      <a:r>
                        <a:rPr lang="ja-JP" altLang="en-US" dirty="0"/>
                        <a:t>令和</a:t>
                      </a:r>
                      <a:r>
                        <a:rPr lang="en-US" altLang="ja-JP" dirty="0"/>
                        <a:t>7</a:t>
                      </a:r>
                      <a:r>
                        <a:rPr lang="ja-JP" altLang="en-US" dirty="0"/>
                        <a:t>年</a:t>
                      </a:r>
                      <a:r>
                        <a:rPr lang="en-US" altLang="ja-JP" dirty="0"/>
                        <a:t>4</a:t>
                      </a:r>
                      <a:r>
                        <a:rPr lang="ja-JP" altLang="en-US" dirty="0"/>
                        <a:t>月</a:t>
                      </a:r>
                      <a:r>
                        <a:rPr lang="en-US" altLang="ja-JP" dirty="0"/>
                        <a:t>1</a:t>
                      </a:r>
                      <a:r>
                        <a:rPr lang="ja-JP" altLang="en-US" dirty="0"/>
                        <a:t>日</a:t>
                      </a:r>
                    </a:p>
                  </a:txBody>
                  <a:tcPr anchor="ctr"/>
                </a:tc>
                <a:tc>
                  <a:txBody>
                    <a:bodyPr/>
                    <a:lstStyle/>
                    <a:p>
                      <a:pPr algn="ctr">
                        <a:buNone/>
                      </a:pPr>
                      <a:r>
                        <a:rPr lang="en-US" altLang="ja-JP" dirty="0"/>
                        <a:t>6.9</a:t>
                      </a:r>
                      <a:r>
                        <a:rPr lang="ja-JP" altLang="en-US" dirty="0"/>
                        <a:t>年</a:t>
                      </a:r>
                    </a:p>
                  </a:txBody>
                  <a:tcPr anchor="ctr"/>
                </a:tc>
                <a:extLst>
                  <a:ext uri="{0D108BD9-81ED-4DB2-BD59-A6C34878D82A}">
                    <a16:rowId xmlns:a16="http://schemas.microsoft.com/office/drawing/2014/main" val="4227117804"/>
                  </a:ext>
                </a:extLst>
              </a:tr>
            </a:tbl>
          </a:graphicData>
        </a:graphic>
      </p:graphicFrame>
      <p:pic>
        <p:nvPicPr>
          <p:cNvPr id="6" name="図 5">
            <a:extLst>
              <a:ext uri="{FF2B5EF4-FFF2-40B4-BE49-F238E27FC236}">
                <a16:creationId xmlns:a16="http://schemas.microsoft.com/office/drawing/2014/main" id="{017C3F88-544A-E226-B342-66788D31CE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0424" y="757429"/>
            <a:ext cx="3895725" cy="5843588"/>
          </a:xfrm>
          <a:prstGeom prst="rect">
            <a:avLst/>
          </a:prstGeom>
        </p:spPr>
      </p:pic>
    </p:spTree>
    <p:extLst>
      <p:ext uri="{BB962C8B-B14F-4D97-AF65-F5344CB8AC3E}">
        <p14:creationId xmlns:p14="http://schemas.microsoft.com/office/powerpoint/2010/main" val="4259048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8C5A0-D014-2824-B16D-8EFDE6EBE75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7C8C926-34F1-A2B0-3071-79D2991DF89F}"/>
              </a:ext>
            </a:extLst>
          </p:cNvPr>
          <p:cNvSpPr>
            <a:spLocks noGrp="1"/>
          </p:cNvSpPr>
          <p:nvPr>
            <p:ph type="title"/>
          </p:nvPr>
        </p:nvSpPr>
        <p:spPr/>
        <p:txBody>
          <a:bodyPr/>
          <a:lstStyle/>
          <a:p>
            <a:r>
              <a:rPr kumimoji="1" lang="en-US" altLang="ja-JP" sz="1800" b="0" i="0" u="none" strike="noStrike" kern="1200" cap="none" spc="0" normalizeH="0" baseline="0" noProof="0" dirty="0">
                <a:ln>
                  <a:noFill/>
                </a:ln>
                <a:solidFill>
                  <a:srgbClr val="FFFFFF"/>
                </a:solidFill>
                <a:effectLst/>
                <a:uLnTx/>
                <a:uFillTx/>
                <a:latin typeface="BIZ UDPゴシック"/>
                <a:ea typeface="BIZ UDPゴシック"/>
                <a:cs typeface="+mj-cs"/>
              </a:rPr>
              <a:t>2. </a:t>
            </a:r>
            <a:r>
              <a:rPr kumimoji="1" lang="ja-JP" altLang="en-US" sz="1800" b="0" i="0" u="none" strike="noStrike" kern="1200" cap="none" spc="0" normalizeH="0" baseline="0" noProof="0" dirty="0">
                <a:ln>
                  <a:noFill/>
                </a:ln>
                <a:solidFill>
                  <a:srgbClr val="FFFFFF"/>
                </a:solidFill>
                <a:effectLst/>
                <a:uLnTx/>
                <a:uFillTx/>
                <a:latin typeface="BIZ UDPゴシック"/>
                <a:ea typeface="BIZ UDPゴシック"/>
                <a:cs typeface="+mj-cs"/>
              </a:rPr>
              <a:t>一目で分かる西城福祉会</a:t>
            </a:r>
            <a:endParaRPr kumimoji="1" lang="ja-JP" altLang="en-US" dirty="0"/>
          </a:p>
        </p:txBody>
      </p:sp>
      <p:sp>
        <p:nvSpPr>
          <p:cNvPr id="3" name="スライド番号プレースホルダー 2">
            <a:extLst>
              <a:ext uri="{FF2B5EF4-FFF2-40B4-BE49-F238E27FC236}">
                <a16:creationId xmlns:a16="http://schemas.microsoft.com/office/drawing/2014/main" id="{485D0347-99B8-E100-A40D-647FF4F0265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73F110B-3E81-42E9-B683-BD8814B58ECE}" type="slidenum">
              <a:rPr kumimoji="1" lang="ja-JP" altLang="en-US" sz="1200" b="0" i="0" u="none" strike="noStrike" kern="1200" cap="none" spc="0" normalizeH="0" baseline="0" noProof="0" smtClean="0">
                <a:ln>
                  <a:noFill/>
                </a:ln>
                <a:solidFill>
                  <a:srgbClr val="2E2E38">
                    <a:tint val="82000"/>
                  </a:srgbClr>
                </a:solidFill>
                <a:effectLst/>
                <a:uLnTx/>
                <a:uFillTx/>
                <a:latin typeface="BIZ UDPゴシック"/>
                <a:ea typeface="BIZ UDPゴシック"/>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srgbClr val="2E2E38">
                  <a:tint val="82000"/>
                </a:srgbClr>
              </a:solidFill>
              <a:effectLst/>
              <a:uLnTx/>
              <a:uFillTx/>
              <a:latin typeface="BIZ UDPゴシック"/>
              <a:ea typeface="BIZ UDPゴシック"/>
              <a:cs typeface="+mn-cs"/>
            </a:endParaRPr>
          </a:p>
        </p:txBody>
      </p:sp>
      <p:graphicFrame>
        <p:nvGraphicFramePr>
          <p:cNvPr id="7" name="表 6">
            <a:extLst>
              <a:ext uri="{FF2B5EF4-FFF2-40B4-BE49-F238E27FC236}">
                <a16:creationId xmlns:a16="http://schemas.microsoft.com/office/drawing/2014/main" id="{CC4A62F8-BAE8-73D4-7FE7-0E055EE15846}"/>
              </a:ext>
            </a:extLst>
          </p:cNvPr>
          <p:cNvGraphicFramePr>
            <a:graphicFrameLocks noGrp="1"/>
          </p:cNvGraphicFramePr>
          <p:nvPr>
            <p:extLst>
              <p:ext uri="{D42A27DB-BD31-4B8C-83A1-F6EECF244321}">
                <p14:modId xmlns:p14="http://schemas.microsoft.com/office/powerpoint/2010/main" val="3313990346"/>
              </p:ext>
            </p:extLst>
          </p:nvPr>
        </p:nvGraphicFramePr>
        <p:xfrm>
          <a:off x="1068516" y="1459789"/>
          <a:ext cx="3375025" cy="5045710"/>
        </p:xfrm>
        <a:graphic>
          <a:graphicData uri="http://schemas.openxmlformats.org/drawingml/2006/table">
            <a:tbl>
              <a:tblPr>
                <a:tableStyleId>{0660B408-B3CF-4A94-85FC-2B1E0A45F4A2}</a:tableStyleId>
              </a:tblPr>
              <a:tblGrid>
                <a:gridCol w="2339506">
                  <a:extLst>
                    <a:ext uri="{9D8B030D-6E8A-4147-A177-3AD203B41FA5}">
                      <a16:colId xmlns:a16="http://schemas.microsoft.com/office/drawing/2014/main" val="1468680089"/>
                    </a:ext>
                  </a:extLst>
                </a:gridCol>
                <a:gridCol w="1035519">
                  <a:extLst>
                    <a:ext uri="{9D8B030D-6E8A-4147-A177-3AD203B41FA5}">
                      <a16:colId xmlns:a16="http://schemas.microsoft.com/office/drawing/2014/main" val="1550510873"/>
                    </a:ext>
                  </a:extLst>
                </a:gridCol>
              </a:tblGrid>
              <a:tr h="255191">
                <a:tc>
                  <a:txBody>
                    <a:bodyPr/>
                    <a:lstStyle/>
                    <a:p>
                      <a:pPr algn="ctr" fontAlgn="b">
                        <a:lnSpc>
                          <a:spcPct val="300000"/>
                        </a:lnSpc>
                        <a:buNone/>
                      </a:pPr>
                      <a:r>
                        <a:rPr lang="ja-JP" altLang="en-US" sz="1400" b="1" u="none" strike="noStrike" dirty="0">
                          <a:effectLst/>
                        </a:rPr>
                        <a:t>資格名</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a:txBody>
                    <a:bodyPr/>
                    <a:lstStyle/>
                    <a:p>
                      <a:pPr algn="ctr" fontAlgn="b">
                        <a:lnSpc>
                          <a:spcPct val="300000"/>
                        </a:lnSpc>
                        <a:buNone/>
                      </a:pPr>
                      <a:r>
                        <a:rPr lang="ja-JP" altLang="en-US" sz="1400" b="1" u="none" strike="noStrike">
                          <a:effectLst/>
                        </a:rPr>
                        <a:t>人数</a:t>
                      </a:r>
                      <a:endPar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extLst>
                  <a:ext uri="{0D108BD9-81ED-4DB2-BD59-A6C34878D82A}">
                    <a16:rowId xmlns:a16="http://schemas.microsoft.com/office/drawing/2014/main" val="2869993021"/>
                  </a:ext>
                </a:extLst>
              </a:tr>
              <a:tr h="255191">
                <a:tc>
                  <a:txBody>
                    <a:bodyPr/>
                    <a:lstStyle/>
                    <a:p>
                      <a:pPr algn="ctr" fontAlgn="b">
                        <a:lnSpc>
                          <a:spcPct val="300000"/>
                        </a:lnSpc>
                        <a:buNone/>
                      </a:pPr>
                      <a:r>
                        <a:rPr lang="ja-JP" altLang="en-US" sz="1400" b="1" u="none" strike="noStrike" dirty="0">
                          <a:effectLst/>
                        </a:rPr>
                        <a:t>介護福祉士</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a:txBody>
                    <a:bodyPr/>
                    <a:lstStyle/>
                    <a:p>
                      <a:pPr algn="ctr" fontAlgn="b">
                        <a:lnSpc>
                          <a:spcPct val="300000"/>
                        </a:lnSpc>
                        <a:buNone/>
                      </a:pPr>
                      <a:r>
                        <a:rPr lang="en-US" altLang="ja-JP" sz="1400" b="1" u="none" strike="noStrike">
                          <a:effectLst/>
                        </a:rPr>
                        <a:t>18</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extLst>
                  <a:ext uri="{0D108BD9-81ED-4DB2-BD59-A6C34878D82A}">
                    <a16:rowId xmlns:a16="http://schemas.microsoft.com/office/drawing/2014/main" val="152345490"/>
                  </a:ext>
                </a:extLst>
              </a:tr>
              <a:tr h="255191">
                <a:tc>
                  <a:txBody>
                    <a:bodyPr/>
                    <a:lstStyle/>
                    <a:p>
                      <a:pPr algn="ctr" fontAlgn="b">
                        <a:lnSpc>
                          <a:spcPct val="300000"/>
                        </a:lnSpc>
                        <a:buNone/>
                      </a:pPr>
                      <a:r>
                        <a:rPr lang="zh-TW" altLang="en-US" sz="1400" b="1" u="none" strike="noStrike" dirty="0">
                          <a:effectLst/>
                        </a:rPr>
                        <a:t>介護支援専門員</a:t>
                      </a:r>
                      <a:endParaRPr lang="zh-TW"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a:txBody>
                    <a:bodyPr/>
                    <a:lstStyle/>
                    <a:p>
                      <a:pPr algn="ctr" fontAlgn="b">
                        <a:lnSpc>
                          <a:spcPct val="300000"/>
                        </a:lnSpc>
                        <a:buNone/>
                      </a:pPr>
                      <a:r>
                        <a:rPr lang="en-US" altLang="ja-JP" sz="1400" b="1" u="none" strike="noStrike" dirty="0">
                          <a:effectLst/>
                        </a:rPr>
                        <a:t>7</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extLst>
                  <a:ext uri="{0D108BD9-81ED-4DB2-BD59-A6C34878D82A}">
                    <a16:rowId xmlns:a16="http://schemas.microsoft.com/office/drawing/2014/main" val="2165443600"/>
                  </a:ext>
                </a:extLst>
              </a:tr>
              <a:tr h="255191">
                <a:tc>
                  <a:txBody>
                    <a:bodyPr/>
                    <a:lstStyle/>
                    <a:p>
                      <a:pPr algn="ctr" fontAlgn="b">
                        <a:lnSpc>
                          <a:spcPct val="300000"/>
                        </a:lnSpc>
                        <a:buNone/>
                      </a:pPr>
                      <a:r>
                        <a:rPr lang="ja-JP" altLang="en-US" sz="1400" b="1" u="none" strike="noStrike">
                          <a:effectLst/>
                        </a:rPr>
                        <a:t>看護師</a:t>
                      </a:r>
                      <a:endPar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a:txBody>
                    <a:bodyPr/>
                    <a:lstStyle/>
                    <a:p>
                      <a:pPr algn="ctr" fontAlgn="b">
                        <a:lnSpc>
                          <a:spcPct val="300000"/>
                        </a:lnSpc>
                        <a:buNone/>
                      </a:pPr>
                      <a:r>
                        <a:rPr lang="en-US" altLang="ja-JP" sz="1400" b="1" u="none" strike="noStrike">
                          <a:effectLst/>
                        </a:rPr>
                        <a:t>8</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extLst>
                  <a:ext uri="{0D108BD9-81ED-4DB2-BD59-A6C34878D82A}">
                    <a16:rowId xmlns:a16="http://schemas.microsoft.com/office/drawing/2014/main" val="3365705720"/>
                  </a:ext>
                </a:extLst>
              </a:tr>
              <a:tr h="255191">
                <a:tc>
                  <a:txBody>
                    <a:bodyPr/>
                    <a:lstStyle/>
                    <a:p>
                      <a:pPr algn="ctr" fontAlgn="b">
                        <a:lnSpc>
                          <a:spcPct val="300000"/>
                        </a:lnSpc>
                        <a:buNone/>
                      </a:pPr>
                      <a:r>
                        <a:rPr lang="ja-JP" altLang="en-US" sz="1400" b="1" u="none" strike="noStrike">
                          <a:effectLst/>
                        </a:rPr>
                        <a:t>准看護師</a:t>
                      </a:r>
                      <a:endPar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a:txBody>
                    <a:bodyPr/>
                    <a:lstStyle/>
                    <a:p>
                      <a:pPr algn="ctr" fontAlgn="b">
                        <a:lnSpc>
                          <a:spcPct val="300000"/>
                        </a:lnSpc>
                        <a:buNone/>
                      </a:pPr>
                      <a:r>
                        <a:rPr lang="en-US" altLang="ja-JP" sz="1400" b="1" u="none" strike="noStrike">
                          <a:effectLst/>
                        </a:rPr>
                        <a:t>3</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extLst>
                  <a:ext uri="{0D108BD9-81ED-4DB2-BD59-A6C34878D82A}">
                    <a16:rowId xmlns:a16="http://schemas.microsoft.com/office/drawing/2014/main" val="1641413652"/>
                  </a:ext>
                </a:extLst>
              </a:tr>
              <a:tr h="255191">
                <a:tc>
                  <a:txBody>
                    <a:bodyPr/>
                    <a:lstStyle/>
                    <a:p>
                      <a:pPr algn="ctr" fontAlgn="b">
                        <a:lnSpc>
                          <a:spcPct val="300000"/>
                        </a:lnSpc>
                        <a:buNone/>
                      </a:pPr>
                      <a:r>
                        <a:rPr lang="ja-JP" altLang="en-US" sz="1400" b="1" u="none" strike="noStrike" dirty="0">
                          <a:effectLst/>
                        </a:rPr>
                        <a:t>理学療法士</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a:txBody>
                    <a:bodyPr/>
                    <a:lstStyle/>
                    <a:p>
                      <a:pPr algn="ctr" fontAlgn="b">
                        <a:lnSpc>
                          <a:spcPct val="300000"/>
                        </a:lnSpc>
                        <a:buNone/>
                      </a:pPr>
                      <a:r>
                        <a:rPr lang="en-US" altLang="ja-JP" sz="1400" b="1" u="none" strike="noStrike">
                          <a:effectLst/>
                        </a:rPr>
                        <a:t>1</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extLst>
                  <a:ext uri="{0D108BD9-81ED-4DB2-BD59-A6C34878D82A}">
                    <a16:rowId xmlns:a16="http://schemas.microsoft.com/office/drawing/2014/main" val="2209177638"/>
                  </a:ext>
                </a:extLst>
              </a:tr>
              <a:tr h="255191">
                <a:tc>
                  <a:txBody>
                    <a:bodyPr/>
                    <a:lstStyle/>
                    <a:p>
                      <a:pPr algn="ctr" fontAlgn="b">
                        <a:lnSpc>
                          <a:spcPct val="300000"/>
                        </a:lnSpc>
                        <a:buNone/>
                      </a:pPr>
                      <a:r>
                        <a:rPr lang="ja-JP" altLang="en-US" sz="1400" b="1" u="none" strike="noStrike">
                          <a:effectLst/>
                        </a:rPr>
                        <a:t>作業療法士</a:t>
                      </a:r>
                      <a:endPar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a:txBody>
                    <a:bodyPr/>
                    <a:lstStyle/>
                    <a:p>
                      <a:pPr algn="ctr" fontAlgn="b">
                        <a:lnSpc>
                          <a:spcPct val="300000"/>
                        </a:lnSpc>
                        <a:buNone/>
                      </a:pPr>
                      <a:r>
                        <a:rPr lang="en-US" altLang="ja-JP" sz="1400" b="1" u="none" strike="noStrike">
                          <a:effectLst/>
                        </a:rPr>
                        <a:t>3</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extLst>
                  <a:ext uri="{0D108BD9-81ED-4DB2-BD59-A6C34878D82A}">
                    <a16:rowId xmlns:a16="http://schemas.microsoft.com/office/drawing/2014/main" val="684388387"/>
                  </a:ext>
                </a:extLst>
              </a:tr>
              <a:tr h="255191">
                <a:tc>
                  <a:txBody>
                    <a:bodyPr/>
                    <a:lstStyle/>
                    <a:p>
                      <a:pPr algn="ctr" fontAlgn="b">
                        <a:lnSpc>
                          <a:spcPct val="300000"/>
                        </a:lnSpc>
                        <a:buNone/>
                      </a:pPr>
                      <a:r>
                        <a:rPr lang="ja-JP" altLang="en-US" sz="1400" b="1" u="none" strike="noStrike">
                          <a:effectLst/>
                        </a:rPr>
                        <a:t>柔道整復師</a:t>
                      </a:r>
                      <a:endPar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a:txBody>
                    <a:bodyPr/>
                    <a:lstStyle/>
                    <a:p>
                      <a:pPr algn="ctr" fontAlgn="b">
                        <a:lnSpc>
                          <a:spcPct val="300000"/>
                        </a:lnSpc>
                        <a:buNone/>
                      </a:pPr>
                      <a:r>
                        <a:rPr lang="en-US" altLang="ja-JP" sz="1400" b="1" u="none" strike="noStrike">
                          <a:effectLst/>
                        </a:rPr>
                        <a:t>1</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extLst>
                  <a:ext uri="{0D108BD9-81ED-4DB2-BD59-A6C34878D82A}">
                    <a16:rowId xmlns:a16="http://schemas.microsoft.com/office/drawing/2014/main" val="3381812286"/>
                  </a:ext>
                </a:extLst>
              </a:tr>
              <a:tr h="255191">
                <a:tc>
                  <a:txBody>
                    <a:bodyPr/>
                    <a:lstStyle/>
                    <a:p>
                      <a:pPr algn="ctr" fontAlgn="b">
                        <a:lnSpc>
                          <a:spcPct val="300000"/>
                        </a:lnSpc>
                        <a:buNone/>
                      </a:pPr>
                      <a:r>
                        <a:rPr lang="ja-JP" altLang="en-US" sz="1400" b="1" u="none" strike="noStrike">
                          <a:effectLst/>
                        </a:rPr>
                        <a:t>管理栄養士</a:t>
                      </a:r>
                      <a:endPar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a:txBody>
                    <a:bodyPr/>
                    <a:lstStyle/>
                    <a:p>
                      <a:pPr algn="ctr" fontAlgn="b">
                        <a:lnSpc>
                          <a:spcPct val="300000"/>
                        </a:lnSpc>
                        <a:buNone/>
                      </a:pPr>
                      <a:r>
                        <a:rPr lang="en-US" altLang="ja-JP" sz="1400" b="1" u="none" strike="noStrike">
                          <a:effectLst/>
                        </a:rPr>
                        <a:t>1</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extLst>
                  <a:ext uri="{0D108BD9-81ED-4DB2-BD59-A6C34878D82A}">
                    <a16:rowId xmlns:a16="http://schemas.microsoft.com/office/drawing/2014/main" val="967123088"/>
                  </a:ext>
                </a:extLst>
              </a:tr>
              <a:tr h="255191">
                <a:tc>
                  <a:txBody>
                    <a:bodyPr/>
                    <a:lstStyle/>
                    <a:p>
                      <a:pPr algn="ctr" fontAlgn="b">
                        <a:lnSpc>
                          <a:spcPct val="300000"/>
                        </a:lnSpc>
                        <a:buNone/>
                      </a:pPr>
                      <a:r>
                        <a:rPr lang="ja-JP" altLang="en-US" sz="1400" b="1" u="none" strike="noStrike" dirty="0">
                          <a:effectLst/>
                        </a:rPr>
                        <a:t>調理師</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a:txBody>
                    <a:bodyPr/>
                    <a:lstStyle/>
                    <a:p>
                      <a:pPr algn="ctr" fontAlgn="b">
                        <a:lnSpc>
                          <a:spcPct val="300000"/>
                        </a:lnSpc>
                        <a:buNone/>
                      </a:pPr>
                      <a:r>
                        <a:rPr lang="en-US" altLang="ja-JP" sz="1400" b="1" u="none" strike="noStrike" dirty="0">
                          <a:effectLst/>
                        </a:rPr>
                        <a:t>3</a:t>
                      </a: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extLst>
                  <a:ext uri="{0D108BD9-81ED-4DB2-BD59-A6C34878D82A}">
                    <a16:rowId xmlns:a16="http://schemas.microsoft.com/office/drawing/2014/main" val="41654391"/>
                  </a:ext>
                </a:extLst>
              </a:tr>
            </a:tbl>
          </a:graphicData>
        </a:graphic>
      </p:graphicFrame>
      <p:sp>
        <p:nvSpPr>
          <p:cNvPr id="8" name="テキスト ボックス 7">
            <a:extLst>
              <a:ext uri="{FF2B5EF4-FFF2-40B4-BE49-F238E27FC236}">
                <a16:creationId xmlns:a16="http://schemas.microsoft.com/office/drawing/2014/main" id="{6A911529-70A7-2399-D2F1-950905E71E4D}"/>
              </a:ext>
            </a:extLst>
          </p:cNvPr>
          <p:cNvSpPr txBox="1"/>
          <p:nvPr/>
        </p:nvSpPr>
        <p:spPr>
          <a:xfrm>
            <a:off x="1438275" y="905713"/>
            <a:ext cx="2311851" cy="369332"/>
          </a:xfrm>
          <a:prstGeom prst="rect">
            <a:avLst/>
          </a:prstGeom>
          <a:noFill/>
        </p:spPr>
        <p:txBody>
          <a:bodyPr wrap="none" rtlCol="0">
            <a:spAutoFit/>
          </a:bodyPr>
          <a:lstStyle/>
          <a:p>
            <a:r>
              <a:rPr lang="ja-JP" altLang="en-US" dirty="0"/>
              <a:t>資格別ポートフォリオ</a:t>
            </a:r>
            <a:endParaRPr kumimoji="1" lang="ja-JP" altLang="en-US" dirty="0"/>
          </a:p>
        </p:txBody>
      </p:sp>
      <p:graphicFrame>
        <p:nvGraphicFramePr>
          <p:cNvPr id="10" name="表 9">
            <a:extLst>
              <a:ext uri="{FF2B5EF4-FFF2-40B4-BE49-F238E27FC236}">
                <a16:creationId xmlns:a16="http://schemas.microsoft.com/office/drawing/2014/main" id="{0E3F8026-C099-531D-CD6A-AB46FA3CF881}"/>
              </a:ext>
            </a:extLst>
          </p:cNvPr>
          <p:cNvGraphicFramePr>
            <a:graphicFrameLocks noGrp="1"/>
          </p:cNvGraphicFramePr>
          <p:nvPr>
            <p:extLst>
              <p:ext uri="{D42A27DB-BD31-4B8C-83A1-F6EECF244321}">
                <p14:modId xmlns:p14="http://schemas.microsoft.com/office/powerpoint/2010/main" val="4090152744"/>
              </p:ext>
            </p:extLst>
          </p:nvPr>
        </p:nvGraphicFramePr>
        <p:xfrm>
          <a:off x="6413500" y="2612314"/>
          <a:ext cx="3860800" cy="2095500"/>
        </p:xfrm>
        <a:graphic>
          <a:graphicData uri="http://schemas.openxmlformats.org/drawingml/2006/table">
            <a:tbl>
              <a:tblPr>
                <a:tableStyleId>{5C22544A-7EE6-4342-B048-85BDC9FD1C3A}</a:tableStyleId>
              </a:tblPr>
              <a:tblGrid>
                <a:gridCol w="965200">
                  <a:extLst>
                    <a:ext uri="{9D8B030D-6E8A-4147-A177-3AD203B41FA5}">
                      <a16:colId xmlns:a16="http://schemas.microsoft.com/office/drawing/2014/main" val="1108992967"/>
                    </a:ext>
                  </a:extLst>
                </a:gridCol>
                <a:gridCol w="965200">
                  <a:extLst>
                    <a:ext uri="{9D8B030D-6E8A-4147-A177-3AD203B41FA5}">
                      <a16:colId xmlns:a16="http://schemas.microsoft.com/office/drawing/2014/main" val="810273595"/>
                    </a:ext>
                  </a:extLst>
                </a:gridCol>
                <a:gridCol w="965200">
                  <a:extLst>
                    <a:ext uri="{9D8B030D-6E8A-4147-A177-3AD203B41FA5}">
                      <a16:colId xmlns:a16="http://schemas.microsoft.com/office/drawing/2014/main" val="1917784675"/>
                    </a:ext>
                  </a:extLst>
                </a:gridCol>
                <a:gridCol w="965200">
                  <a:extLst>
                    <a:ext uri="{9D8B030D-6E8A-4147-A177-3AD203B41FA5}">
                      <a16:colId xmlns:a16="http://schemas.microsoft.com/office/drawing/2014/main" val="2588050083"/>
                    </a:ext>
                  </a:extLst>
                </a:gridCol>
              </a:tblGrid>
              <a:tr h="523875">
                <a:tc>
                  <a:txBody>
                    <a:bodyPr/>
                    <a:lstStyle/>
                    <a:p>
                      <a:pPr algn="ctr" fontAlgn="ctr">
                        <a:buNone/>
                      </a:pP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buNone/>
                      </a:pPr>
                      <a:r>
                        <a:rPr lang="ja-JP" altLang="en-US" sz="1800" b="1" u="none" strike="noStrike">
                          <a:effectLst/>
                        </a:rPr>
                        <a:t>正職員</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buNone/>
                      </a:pPr>
                      <a:r>
                        <a:rPr lang="ja-JP" altLang="en-US" sz="1800" b="1" u="none" strike="noStrike">
                          <a:effectLst/>
                        </a:rPr>
                        <a:t>非常勤</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buNone/>
                      </a:pPr>
                      <a:r>
                        <a:rPr lang="ja-JP" altLang="en-US" sz="1800" b="1" u="none" strike="noStrike">
                          <a:effectLst/>
                        </a:rPr>
                        <a:t>合計</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454256013"/>
                  </a:ext>
                </a:extLst>
              </a:tr>
              <a:tr h="523875">
                <a:tc>
                  <a:txBody>
                    <a:bodyPr/>
                    <a:lstStyle/>
                    <a:p>
                      <a:pPr algn="l" fontAlgn="ctr">
                        <a:buNone/>
                      </a:pPr>
                      <a:r>
                        <a:rPr lang="ja-JP" altLang="en-US" sz="1800" b="1" u="none" strike="noStrike">
                          <a:effectLst/>
                        </a:rPr>
                        <a:t>男性</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buNone/>
                      </a:pPr>
                      <a:r>
                        <a:rPr lang="en-US" altLang="ja-JP" sz="1800" b="1" u="none" strike="noStrike">
                          <a:effectLst/>
                        </a:rPr>
                        <a:t>14</a:t>
                      </a:r>
                      <a:r>
                        <a:rPr lang="ja-JP" altLang="en-US" sz="1800" b="1" u="none" strike="noStrike">
                          <a:effectLst/>
                        </a:rPr>
                        <a:t>人</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buNone/>
                      </a:pPr>
                      <a:r>
                        <a:rPr lang="en-US" altLang="ja-JP" sz="1800" b="1" u="none" strike="noStrike">
                          <a:effectLst/>
                        </a:rPr>
                        <a:t>7</a:t>
                      </a:r>
                      <a:r>
                        <a:rPr lang="ja-JP" altLang="en-US" sz="1800" b="1" u="none" strike="noStrike">
                          <a:effectLst/>
                        </a:rPr>
                        <a:t>人</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buNone/>
                      </a:pPr>
                      <a:r>
                        <a:rPr lang="en-US" altLang="ja-JP" sz="1800" b="1" u="none" strike="noStrike">
                          <a:effectLst/>
                        </a:rPr>
                        <a:t>21</a:t>
                      </a:r>
                      <a:r>
                        <a:rPr lang="ja-JP" altLang="en-US" sz="1800" b="1" u="none" strike="noStrike">
                          <a:effectLst/>
                        </a:rPr>
                        <a:t>人</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444499718"/>
                  </a:ext>
                </a:extLst>
              </a:tr>
              <a:tr h="523875">
                <a:tc>
                  <a:txBody>
                    <a:bodyPr/>
                    <a:lstStyle/>
                    <a:p>
                      <a:pPr algn="l" fontAlgn="ctr">
                        <a:buNone/>
                      </a:pPr>
                      <a:r>
                        <a:rPr lang="ja-JP" altLang="en-US" sz="1800" b="1" u="none" strike="noStrike">
                          <a:effectLst/>
                        </a:rPr>
                        <a:t>女性</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buNone/>
                      </a:pPr>
                      <a:r>
                        <a:rPr lang="en-US" altLang="ja-JP" sz="1800" b="1" u="none" strike="noStrike">
                          <a:effectLst/>
                        </a:rPr>
                        <a:t>27</a:t>
                      </a:r>
                      <a:r>
                        <a:rPr lang="ja-JP" altLang="en-US" sz="1800" b="1" u="none" strike="noStrike">
                          <a:effectLst/>
                        </a:rPr>
                        <a:t>人</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buNone/>
                      </a:pPr>
                      <a:r>
                        <a:rPr lang="en-US" altLang="ja-JP" sz="1800" b="1" u="none" strike="noStrike">
                          <a:effectLst/>
                        </a:rPr>
                        <a:t>15</a:t>
                      </a:r>
                      <a:r>
                        <a:rPr lang="ja-JP" altLang="en-US" sz="1800" b="1" u="none" strike="noStrike">
                          <a:effectLst/>
                        </a:rPr>
                        <a:t>人</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buNone/>
                      </a:pPr>
                      <a:r>
                        <a:rPr lang="en-US" altLang="ja-JP" sz="1800" b="1" u="none" strike="noStrike">
                          <a:effectLst/>
                        </a:rPr>
                        <a:t>42</a:t>
                      </a:r>
                      <a:r>
                        <a:rPr lang="ja-JP" altLang="en-US" sz="1800" b="1" u="none" strike="noStrike">
                          <a:effectLst/>
                        </a:rPr>
                        <a:t>人</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86494752"/>
                  </a:ext>
                </a:extLst>
              </a:tr>
              <a:tr h="523875">
                <a:tc>
                  <a:txBody>
                    <a:bodyPr/>
                    <a:lstStyle/>
                    <a:p>
                      <a:pPr algn="l" fontAlgn="ctr">
                        <a:buNone/>
                      </a:pPr>
                      <a:r>
                        <a:rPr lang="ja-JP" altLang="en-US" sz="1800" b="1" u="none" strike="noStrike">
                          <a:effectLst/>
                        </a:rPr>
                        <a:t>合計</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buNone/>
                      </a:pPr>
                      <a:r>
                        <a:rPr lang="en-US" altLang="ja-JP" sz="1800" b="1" u="none" strike="noStrike">
                          <a:effectLst/>
                        </a:rPr>
                        <a:t>41</a:t>
                      </a:r>
                      <a:r>
                        <a:rPr lang="ja-JP" altLang="en-US" sz="1800" b="1" u="none" strike="noStrike">
                          <a:effectLst/>
                        </a:rPr>
                        <a:t>人</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buNone/>
                      </a:pPr>
                      <a:r>
                        <a:rPr lang="en-US" altLang="ja-JP" sz="1800" b="1" u="none" strike="noStrike">
                          <a:effectLst/>
                        </a:rPr>
                        <a:t>22</a:t>
                      </a:r>
                      <a:r>
                        <a:rPr lang="ja-JP" altLang="en-US" sz="1800" b="1" u="none" strike="noStrike">
                          <a:effectLst/>
                        </a:rPr>
                        <a:t>人</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buNone/>
                      </a:pPr>
                      <a:r>
                        <a:rPr lang="en-US" altLang="ja-JP" sz="1800" b="1" u="none" strike="noStrike" dirty="0">
                          <a:effectLst/>
                        </a:rPr>
                        <a:t>63</a:t>
                      </a:r>
                      <a:r>
                        <a:rPr lang="ja-JP" altLang="en-US" sz="1800" b="1" u="none" strike="noStrike" dirty="0">
                          <a:effectLst/>
                        </a:rPr>
                        <a:t>人 </a:t>
                      </a:r>
                      <a:endParaRPr lang="ja-JP"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944617913"/>
                  </a:ext>
                </a:extLst>
              </a:tr>
            </a:tbl>
          </a:graphicData>
        </a:graphic>
      </p:graphicFrame>
      <p:sp>
        <p:nvSpPr>
          <p:cNvPr id="11" name="テキスト ボックス 10">
            <a:extLst>
              <a:ext uri="{FF2B5EF4-FFF2-40B4-BE49-F238E27FC236}">
                <a16:creationId xmlns:a16="http://schemas.microsoft.com/office/drawing/2014/main" id="{06ABFF9B-E9FB-BF35-568E-C57B45EA5138}"/>
              </a:ext>
            </a:extLst>
          </p:cNvPr>
          <p:cNvSpPr txBox="1"/>
          <p:nvPr/>
        </p:nvSpPr>
        <p:spPr>
          <a:xfrm>
            <a:off x="6904950" y="1365766"/>
            <a:ext cx="2297424" cy="369332"/>
          </a:xfrm>
          <a:prstGeom prst="rect">
            <a:avLst/>
          </a:prstGeom>
          <a:noFill/>
        </p:spPr>
        <p:txBody>
          <a:bodyPr wrap="none" rtlCol="0">
            <a:spAutoFit/>
          </a:bodyPr>
          <a:lstStyle/>
          <a:p>
            <a:r>
              <a:rPr lang="ja-JP" altLang="en-US" dirty="0"/>
              <a:t>男女別ポートフォリオ</a:t>
            </a:r>
            <a:endParaRPr kumimoji="1" lang="ja-JP" altLang="en-US" dirty="0"/>
          </a:p>
        </p:txBody>
      </p:sp>
      <p:pic>
        <p:nvPicPr>
          <p:cNvPr id="14" name="図 13">
            <a:extLst>
              <a:ext uri="{FF2B5EF4-FFF2-40B4-BE49-F238E27FC236}">
                <a16:creationId xmlns:a16="http://schemas.microsoft.com/office/drawing/2014/main" id="{07917AAC-2A6D-A322-D05B-3444B8B894BE}"/>
              </a:ext>
            </a:extLst>
          </p:cNvPr>
          <p:cNvPicPr>
            <a:picLocks noChangeAspect="1"/>
          </p:cNvPicPr>
          <p:nvPr/>
        </p:nvPicPr>
        <p:blipFill>
          <a:blip r:embed="rId2"/>
          <a:stretch>
            <a:fillRect/>
          </a:stretch>
        </p:blipFill>
        <p:spPr>
          <a:xfrm>
            <a:off x="9162792" y="6102306"/>
            <a:ext cx="1848108" cy="314369"/>
          </a:xfrm>
          <a:prstGeom prst="rect">
            <a:avLst/>
          </a:prstGeom>
        </p:spPr>
      </p:pic>
    </p:spTree>
    <p:extLst>
      <p:ext uri="{BB962C8B-B14F-4D97-AF65-F5344CB8AC3E}">
        <p14:creationId xmlns:p14="http://schemas.microsoft.com/office/powerpoint/2010/main" val="3077018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デザインの設定">
  <a:themeElements>
    <a:clrScheme name="編集後">
      <a:dk1>
        <a:srgbClr val="2E2E38"/>
      </a:dk1>
      <a:lt1>
        <a:srgbClr val="FFFFFF"/>
      </a:lt1>
      <a:dk2>
        <a:srgbClr val="E2E2E6"/>
      </a:dk2>
      <a:lt2>
        <a:srgbClr val="992F3A"/>
      </a:lt2>
      <a:accent1>
        <a:srgbClr val="D70021"/>
      </a:accent1>
      <a:accent2>
        <a:srgbClr val="00B3E8"/>
      </a:accent2>
      <a:accent3>
        <a:srgbClr val="E2E2E6"/>
      </a:accent3>
      <a:accent4>
        <a:srgbClr val="747480"/>
      </a:accent4>
      <a:accent5>
        <a:srgbClr val="C4C4CD"/>
      </a:accent5>
      <a:accent6>
        <a:srgbClr val="FFE600"/>
      </a:accent6>
      <a:hlink>
        <a:srgbClr val="0000FF"/>
      </a:hlink>
      <a:folHlink>
        <a:srgbClr val="800080"/>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lnDef>
      <a:spPr>
        <a:custGeom>
          <a:avLst/>
          <a:gdLst/>
          <a:ahLst/>
          <a:cxnLst/>
          <a:rect l="l" t="t" r="r" b="b"/>
          <a:pathLst/>
        </a:custGeom>
      </a:spPr>
      <a:bodyPr vertOverflow="overflow" horzOverflow="overflow"/>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bf891e1-9d46-45e6-ad60-145cc766b9d6" xsi:nil="true"/>
    <lcf76f155ced4ddcb4097134ff3c332f xmlns="cc5de2a0-9b1f-467d-b6db-ddb7716e567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746C02C0207134686E93B7C43134AC5" ma:contentTypeVersion="15" ma:contentTypeDescription="新しいドキュメントを作成します。" ma:contentTypeScope="" ma:versionID="48cb35dd6834aa66449190eea378397f">
  <xsd:schema xmlns:xsd="http://www.w3.org/2001/XMLSchema" xmlns:xs="http://www.w3.org/2001/XMLSchema" xmlns:p="http://schemas.microsoft.com/office/2006/metadata/properties" xmlns:ns2="cc5de2a0-9b1f-467d-b6db-ddb7716e5679" xmlns:ns3="7bf891e1-9d46-45e6-ad60-145cc766b9d6" targetNamespace="http://schemas.microsoft.com/office/2006/metadata/properties" ma:root="true" ma:fieldsID="6ee980e83f9d6e2db39e0913bbf6a597" ns2:_="" ns3:_="">
    <xsd:import namespace="cc5de2a0-9b1f-467d-b6db-ddb7716e5679"/>
    <xsd:import namespace="7bf891e1-9d46-45e6-ad60-145cc766b9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de2a0-9b1f-467d-b6db-ddb7716e56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f891e1-9d46-45e6-ad60-145cc766b9d6"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82f2d9c8-e9a0-4c42-9d5c-75919a59d875}" ma:internalName="TaxCatchAll" ma:showField="CatchAllData" ma:web="7bf891e1-9d46-45e6-ad60-145cc766b9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287091-87D2-41D2-B110-72F0D9AADF61}">
  <ds:schemaRefs>
    <ds:schemaRef ds:uri="http://schemas.microsoft.com/sharepoint/v3/contenttype/forms"/>
  </ds:schemaRefs>
</ds:datastoreItem>
</file>

<file path=customXml/itemProps2.xml><?xml version="1.0" encoding="utf-8"?>
<ds:datastoreItem xmlns:ds="http://schemas.openxmlformats.org/officeDocument/2006/customXml" ds:itemID="{55E50353-B5B3-4ABE-9863-EC87A01B27DE}">
  <ds:schemaRefs>
    <ds:schemaRef ds:uri="http://www.w3.org/XML/1998/namespace"/>
    <ds:schemaRef ds:uri="http://purl.org/dc/elements/1.1/"/>
    <ds:schemaRef ds:uri="7bf891e1-9d46-45e6-ad60-145cc766b9d6"/>
    <ds:schemaRef ds:uri="cc5de2a0-9b1f-467d-b6db-ddb7716e5679"/>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B04FEAD-0ED1-4035-B18B-E6C17318B3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5de2a0-9b1f-467d-b6db-ddb7716e5679"/>
    <ds:schemaRef ds:uri="7bf891e1-9d46-45e6-ad60-145cc766b9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TotalTime>
  <Words>4544</Words>
  <Application>Microsoft Office PowerPoint</Application>
  <PresentationFormat>ワイド画面</PresentationFormat>
  <Paragraphs>840</Paragraphs>
  <Slides>33</Slides>
  <Notes>4</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45" baseType="lpstr">
      <vt:lpstr>BIZ UDPゴシック</vt:lpstr>
      <vt:lpstr>HGP創英角ｺﾞｼｯｸUB</vt:lpstr>
      <vt:lpstr>HGS行書体</vt:lpstr>
      <vt:lpstr>Meiryo UI</vt:lpstr>
      <vt:lpstr>ＭＳ Ｐゴシック</vt:lpstr>
      <vt:lpstr>游ゴシック</vt:lpstr>
      <vt:lpstr>游ゴシック体</vt:lpstr>
      <vt:lpstr>Arial</vt:lpstr>
      <vt:lpstr>Calibri</vt:lpstr>
      <vt:lpstr>Wingdings 3</vt:lpstr>
      <vt:lpstr>デザインの設定</vt:lpstr>
      <vt:lpstr>think-cellスライド</vt:lpstr>
      <vt:lpstr>PowerPoint プレゼンテーション</vt:lpstr>
      <vt:lpstr>PowerPoint プレゼンテーション</vt:lpstr>
      <vt:lpstr>1. 代表者メッセージ</vt:lpstr>
      <vt:lpstr>2. 一目で分かる西城福祉会</vt:lpstr>
      <vt:lpstr>2. 一目で分かる西城福祉会</vt:lpstr>
      <vt:lpstr>2. 一目で分かる西城福祉会</vt:lpstr>
      <vt:lpstr>2. 一目で分かる西城福祉会</vt:lpstr>
      <vt:lpstr>2. 一目で分かる西城福祉会</vt:lpstr>
      <vt:lpstr>2. 一目で分かる西城福祉会</vt:lpstr>
      <vt:lpstr>2. 一目で分かる西城福祉会　会社詳細情報</vt:lpstr>
      <vt:lpstr>2. 一目で分かる西城福祉会　会社詳細情報</vt:lpstr>
      <vt:lpstr>2. 一目で分かる西城福祉会　会社詳細情報</vt:lpstr>
      <vt:lpstr>2. 一目で分かる(会社名)　福利厚生情報</vt:lpstr>
      <vt:lpstr>３. 事業の紹介</vt:lpstr>
      <vt:lpstr>３. 事業の紹介</vt:lpstr>
      <vt:lpstr>３. 事業の紹介</vt:lpstr>
      <vt:lpstr>３. 事業の紹介</vt:lpstr>
      <vt:lpstr>３. 事業の紹介</vt:lpstr>
      <vt:lpstr>4. 人的資本経営の基本方針</vt:lpstr>
      <vt:lpstr>5. 人的資本経営における取組（全体像）</vt:lpstr>
      <vt:lpstr>5. 人的資本経営における取組（個別）</vt:lpstr>
      <vt:lpstr>5. 人的資本経営における取組（個別）</vt:lpstr>
      <vt:lpstr>5. 人的資本経営における取組（個別）</vt:lpstr>
      <vt:lpstr>6. 人的資本経営データ（一覧）</vt:lpstr>
      <vt:lpstr>6. 人的資本経営データ（データ集）</vt:lpstr>
      <vt:lpstr>6. 人的資本経営データ（データ集）</vt:lpstr>
      <vt:lpstr>6. 人的資本経営データ（データ集）</vt:lpstr>
      <vt:lpstr>6. 人的資本経営データ（データ集）</vt:lpstr>
      <vt:lpstr>6. 人的資本経営データ（データ集）</vt:lpstr>
      <vt:lpstr>6. 人的資本経営データ（データ集）</vt:lpstr>
      <vt:lpstr>用語集 （１/3）</vt:lpstr>
      <vt:lpstr>用語集 （2/3）</vt:lpstr>
      <vt:lpstr>用語集 （3/3）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user15</dc:creator>
  <cp:lastModifiedBy>愛善苑 加藤利明</cp:lastModifiedBy>
  <cp:revision>8</cp:revision>
  <dcterms:modified xsi:type="dcterms:W3CDTF">2026-02-28T01:20:49Z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0x0101008746C02C0207134686E93B7C43134AC5</vt:lpwstr>
  </property>
  <property fmtid="{D5CDD505-2E9C-101B-9397-08002B2CF9AE}" pid="3" name="MediaServiceImageTags">
    <vt:lpwstr/>
  </property>
</Properties>
</file>